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69" r:id="rId16"/>
    <p:sldId id="270" r:id="rId17"/>
    <p:sldId id="271" r:id="rId18"/>
    <p:sldId id="272" r:id="rId19"/>
    <p:sldId id="273" r:id="rId20"/>
    <p:sldId id="275" r:id="rId21"/>
    <p:sldId id="278" r:id="rId22"/>
    <p:sldId id="276" r:id="rId23"/>
    <p:sldId id="277" r:id="rId24"/>
    <p:sldId id="280" r:id="rId25"/>
    <p:sldId id="279"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FB"/>
    <a:srgbClr val="4D88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3744" autoAdjust="0"/>
  </p:normalViewPr>
  <p:slideViewPr>
    <p:cSldViewPr snapToGrid="0">
      <p:cViewPr varScale="1">
        <p:scale>
          <a:sx n="62" d="100"/>
          <a:sy n="62" d="100"/>
        </p:scale>
        <p:origin x="596" y="40"/>
      </p:cViewPr>
      <p:guideLst/>
    </p:cSldViewPr>
  </p:slideViewPr>
  <p:notesTextViewPr>
    <p:cViewPr>
      <p:scale>
        <a:sx n="1" d="1"/>
        <a:sy n="1" d="1"/>
      </p:scale>
      <p:origin x="0" y="0"/>
    </p:cViewPr>
  </p:notesTextViewPr>
  <p:sorterViewPr>
    <p:cViewPr varScale="1">
      <p:scale>
        <a:sx n="1" d="1"/>
        <a:sy n="1" d="1"/>
      </p:scale>
      <p:origin x="0" y="-20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5E28450-C0E5-4E02-9CAF-D202334AE280}" type="datetimeFigureOut">
              <a:rPr lang="zh-CN" altLang="en-US"/>
              <a:t>2024/11/24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721CCB57-084D-4B69-BC4C-A3BA619793D1}" type="slidenum">
              <a:r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defTabSz="990600"/>
            <a:r>
              <a:rPr lang="zh-CN" altLang="zh-CN" dirty="0"/>
              <a:t>封面</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1"/>
          <p:cNvSpPr>
            <a:spLocks noGrp="1" noRot="1" noChangeAspect="1"/>
          </p:cNvSpPr>
          <p:nvPr>
            <p:ph type="sldImg"/>
          </p:nvPr>
        </p:nvSpPr>
        <p:spPr/>
        <p:txBody>
          <a:bodyPr/>
          <a:lstStyle/>
          <a:p>
            <a:endParaRPr dirty="0"/>
          </a:p>
        </p:txBody>
      </p:sp>
      <p:sp>
        <p:nvSpPr>
          <p:cNvPr id="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灯片编号占位符 3"/>
          <p:cNvSpPr>
            <a:spLocks noGrp="1"/>
          </p:cNvSpPr>
          <p:nvPr>
            <p:ph type="sldNum" sz="quarter" idx="5"/>
          </p:nvPr>
        </p:nvSpPr>
        <p:spPr/>
        <p:txBody>
          <a:bodyPr/>
          <a:lstStyle/>
          <a:p>
            <a:fld id="{568DC73D-7D82-4CC4-9352-9FD0125D91E7}" type="slidenum">
              <a:r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幻灯片图像占位符 1"/>
          <p:cNvSpPr>
            <a:spLocks noGrp="1" noRot="1" noChangeAspect="1"/>
          </p:cNvSpPr>
          <p:nvPr>
            <p:ph type="sldImg"/>
          </p:nvPr>
        </p:nvSpPr>
        <p:spPr/>
        <p:txBody>
          <a:bodyPr/>
          <a:lstStyle/>
          <a:p>
            <a:endParaRPr dirty="0"/>
          </a:p>
        </p:txBody>
      </p:sp>
      <p:sp>
        <p:nvSpPr>
          <p:cNvPr id="15" name="备注占位符 2"/>
          <p:cNvSpPr>
            <a:spLocks noGrp="1"/>
          </p:cNvSpPr>
          <p:nvPr>
            <p:ph type="body" idx="1"/>
          </p:nvPr>
        </p:nvSpPr>
        <p:spPr/>
        <p:txBody>
          <a:bodyPr/>
          <a:lstStyle/>
          <a:p>
            <a:pPr marL="0" lvl="0" indent="0" algn="l" defTabSz="914400">
              <a:lnSpc>
                <a:spcPct val="100000"/>
              </a:lnSpc>
              <a:spcBef>
                <a:spcPts val="0"/>
              </a:spcBef>
              <a:spcAft>
                <a:spcPts val="0"/>
              </a:spcAft>
              <a:buClrTx/>
              <a:buSzTx/>
              <a:buFontTx/>
              <a:buNone/>
              <a:defRPr/>
            </a:pPr>
            <a:r>
              <a:rPr lang="zh-CN"/>
              <a:t>目录</a:t>
            </a:r>
          </a:p>
        </p:txBody>
      </p:sp>
      <p:sp>
        <p:nvSpPr>
          <p:cNvPr id="16" name="灯片编号占位符 3"/>
          <p:cNvSpPr>
            <a:spLocks noGrp="1"/>
          </p:cNvSpPr>
          <p:nvPr>
            <p:ph type="sldNum" sz="quarter" idx="5"/>
          </p:nvPr>
        </p:nvSpPr>
        <p:spPr/>
        <p:txBody>
          <a:bodyPr/>
          <a:lstStyle/>
          <a:p>
            <a:fld id="{568DC73D-7D82-4CC4-9352-9FD0125D91E7}" type="slidenum">
              <a:r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备注占位符 1"/>
          <p:cNvSpPr>
            <a:spLocks noGrp="1"/>
          </p:cNvSpPr>
          <p:nvPr>
            <p:ph type="body" idx="1"/>
          </p:nvPr>
        </p:nvSpPr>
        <p:spPr/>
        <p:txBody>
          <a:bodyPr/>
          <a:lstStyle/>
          <a:p>
            <a:pPr defTabSz="99060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备注占位符 1"/>
          <p:cNvSpPr>
            <a:spLocks noGrp="1"/>
          </p:cNvSpPr>
          <p:nvPr>
            <p:ph type="body" idx="1"/>
          </p:nvPr>
        </p:nvSpPr>
        <p:spPr/>
        <p:txBody>
          <a:bodyPr/>
          <a:lstStyle/>
          <a:p>
            <a:pPr defTabSz="99060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幻灯片图像占位符 1"/>
          <p:cNvSpPr>
            <a:spLocks noGrp="1" noRot="1" noChangeAspect="1"/>
          </p:cNvSpPr>
          <p:nvPr>
            <p:ph type="sldImg"/>
          </p:nvPr>
        </p:nvSpPr>
        <p:spPr/>
        <p:txBody>
          <a:bodyPr/>
          <a:lstStyle/>
          <a:p>
            <a:endParaRPr dirty="0"/>
          </a:p>
        </p:txBody>
      </p:sp>
      <p:sp>
        <p:nvSpPr>
          <p:cNvPr id="2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24" name="灯片编号占位符 3"/>
          <p:cNvSpPr>
            <a:spLocks noGrp="1"/>
          </p:cNvSpPr>
          <p:nvPr>
            <p:ph type="sldNum" sz="quarter" idx="5"/>
          </p:nvPr>
        </p:nvSpPr>
        <p:spPr/>
        <p:txBody>
          <a:bodyPr/>
          <a:lstStyle/>
          <a:p>
            <a:fld id="{568DC73D-7D82-4CC4-9352-9FD0125D91E7}" type="slidenum">
              <a:rPr/>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1"/>
          <p:cNvSpPr>
            <a:spLocks noGrp="1" noRot="1" noChangeAspect="1"/>
          </p:cNvSpPr>
          <p:nvPr>
            <p:ph type="sldImg"/>
          </p:nvPr>
        </p:nvSpPr>
        <p:spPr/>
        <p:txBody>
          <a:bodyPr/>
          <a:lstStyle/>
          <a:p>
            <a:endParaRPr dirty="0"/>
          </a:p>
        </p:txBody>
      </p:sp>
      <p:sp>
        <p:nvSpPr>
          <p:cNvPr id="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6" name="灯片编号占位符 3"/>
          <p:cNvSpPr>
            <a:spLocks noGrp="1"/>
          </p:cNvSpPr>
          <p:nvPr>
            <p:ph type="sldNum" sz="quarter" idx="5"/>
          </p:nvPr>
        </p:nvSpPr>
        <p:spPr/>
        <p:txBody>
          <a:bodyPr/>
          <a:lstStyle/>
          <a:p>
            <a:fld id="{568DC73D-7D82-4CC4-9352-9FD0125D91E7}" type="slidenum">
              <a:r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备注占位符 1"/>
          <p:cNvSpPr>
            <a:spLocks noGrp="1"/>
          </p:cNvSpPr>
          <p:nvPr>
            <p:ph type="body" idx="1"/>
          </p:nvPr>
        </p:nvSpPr>
        <p:spPr/>
        <p:txBody>
          <a:bodyPr/>
          <a:lstStyle/>
          <a:p>
            <a:pPr defTabSz="990600"/>
            <a:r>
              <a:rPr lang="zh-CN" altLang="zh-CN" dirty="0"/>
              <a:t>封面</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65" name="标题 1"/>
          <p:cNvSpPr>
            <a:spLocks noGrp="1"/>
          </p:cNvSpPr>
          <p:nvPr>
            <p:ph type="title"/>
          </p:nvPr>
        </p:nvSpPr>
        <p:spPr/>
        <p:txBody>
          <a:bodyPr/>
          <a:lstStyle/>
          <a:p>
            <a:r>
              <a:rPr lang="zh-CN" altLang="en-US"/>
              <a:t>单击此处编辑母版标题样式</a:t>
            </a:r>
          </a:p>
        </p:txBody>
      </p:sp>
      <p:sp>
        <p:nvSpPr>
          <p:cNvPr id="66"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7" name="日期占位符 3"/>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68" name="页脚占位符 4"/>
          <p:cNvSpPr>
            <a:spLocks noGrp="1"/>
          </p:cNvSpPr>
          <p:nvPr>
            <p:ph type="ftr" sz="quarter" idx="11"/>
          </p:nvPr>
        </p:nvSpPr>
        <p:spPr/>
        <p:txBody>
          <a:bodyPr/>
          <a:lstStyle/>
          <a:p>
            <a:endParaRPr lang="zh-CN" altLang="en-US"/>
          </a:p>
        </p:txBody>
      </p:sp>
      <p:sp>
        <p:nvSpPr>
          <p:cNvPr id="69" name="灯片编号占位符 5"/>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日期占位符 3"/>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17" name="页脚占位符 4"/>
          <p:cNvSpPr>
            <a:spLocks noGrp="1"/>
          </p:cNvSpPr>
          <p:nvPr>
            <p:ph type="ftr" sz="quarter" idx="11"/>
          </p:nvPr>
        </p:nvSpPr>
        <p:spPr/>
        <p:txBody>
          <a:bodyPr/>
          <a:lstStyle/>
          <a:p>
            <a:endParaRPr lang="zh-CN" altLang="en-US"/>
          </a:p>
        </p:txBody>
      </p:sp>
      <p:sp>
        <p:nvSpPr>
          <p:cNvPr id="18" name="灯片编号占位符 5"/>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p:txBody>
          <a:bodyPr/>
          <a:lstStyle/>
          <a:p>
            <a:r>
              <a:rPr lang="zh-CN" altLang="en-US"/>
              <a:t>单击此处编辑母版标题样式</a:t>
            </a:r>
          </a:p>
        </p:txBody>
      </p:sp>
      <p:sp>
        <p:nvSpPr>
          <p:cNvPr id="9"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21"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22" name="日期占位符 3"/>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23" name="页脚占位符 4"/>
          <p:cNvSpPr>
            <a:spLocks noGrp="1"/>
          </p:cNvSpPr>
          <p:nvPr>
            <p:ph type="ftr" sz="quarter" idx="11"/>
          </p:nvPr>
        </p:nvSpPr>
        <p:spPr/>
        <p:txBody>
          <a:bodyPr/>
          <a:lstStyle/>
          <a:p>
            <a:endParaRPr lang="zh-CN" altLang="en-US"/>
          </a:p>
        </p:txBody>
      </p:sp>
      <p:sp>
        <p:nvSpPr>
          <p:cNvPr id="24" name="灯片编号占位符 5"/>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p:txBody>
          <a:bodyPr/>
          <a:lstStyle/>
          <a:p>
            <a:r>
              <a:rPr lang="zh-CN" altLang="en-US"/>
              <a:t>单击此处编辑母版标题样式</a:t>
            </a:r>
          </a:p>
        </p:txBody>
      </p:sp>
      <p:sp>
        <p:nvSpPr>
          <p:cNvPr id="27"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 name="日期占位符 4"/>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30" name="页脚占位符 5"/>
          <p:cNvSpPr>
            <a:spLocks noGrp="1"/>
          </p:cNvSpPr>
          <p:nvPr>
            <p:ph type="ftr" sz="quarter" idx="11"/>
          </p:nvPr>
        </p:nvSpPr>
        <p:spPr/>
        <p:txBody>
          <a:bodyPr/>
          <a:lstStyle/>
          <a:p>
            <a:endParaRPr lang="zh-CN" altLang="en-US"/>
          </a:p>
        </p:txBody>
      </p:sp>
      <p:sp>
        <p:nvSpPr>
          <p:cNvPr id="31" name="灯片编号占位符 6"/>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4"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5"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7"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 name="日期占位符 6"/>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39" name="页脚占位符 7"/>
          <p:cNvSpPr>
            <a:spLocks noGrp="1"/>
          </p:cNvSpPr>
          <p:nvPr>
            <p:ph type="ftr" sz="quarter" idx="11"/>
          </p:nvPr>
        </p:nvSpPr>
        <p:spPr/>
        <p:txBody>
          <a:bodyPr/>
          <a:lstStyle/>
          <a:p>
            <a:endParaRPr lang="zh-CN" altLang="en-US"/>
          </a:p>
        </p:txBody>
      </p:sp>
      <p:sp>
        <p:nvSpPr>
          <p:cNvPr id="40" name="灯片编号占位符 8"/>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42" name="标题 1"/>
          <p:cNvSpPr>
            <a:spLocks noGrp="1"/>
          </p:cNvSpPr>
          <p:nvPr>
            <p:ph type="title"/>
          </p:nvPr>
        </p:nvSpPr>
        <p:spPr/>
        <p:txBody>
          <a:bodyPr/>
          <a:lstStyle/>
          <a:p>
            <a:r>
              <a:rPr lang="zh-CN" altLang="en-US"/>
              <a:t>单击此处编辑母版标题样式</a:t>
            </a:r>
          </a:p>
        </p:txBody>
      </p:sp>
      <p:sp>
        <p:nvSpPr>
          <p:cNvPr id="43" name="日期占位符 2"/>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44" name="页脚占位符 3"/>
          <p:cNvSpPr>
            <a:spLocks noGrp="1"/>
          </p:cNvSpPr>
          <p:nvPr>
            <p:ph type="ftr" sz="quarter" idx="11"/>
          </p:nvPr>
        </p:nvSpPr>
        <p:spPr/>
        <p:txBody>
          <a:bodyPr/>
          <a:lstStyle/>
          <a:p>
            <a:endParaRPr lang="zh-CN" altLang="en-US"/>
          </a:p>
        </p:txBody>
      </p:sp>
      <p:sp>
        <p:nvSpPr>
          <p:cNvPr id="45" name="灯片编号占位符 4"/>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7" name="日期占位符 1"/>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48" name="页脚占位符 2"/>
          <p:cNvSpPr>
            <a:spLocks noGrp="1"/>
          </p:cNvSpPr>
          <p:nvPr>
            <p:ph type="ftr" sz="quarter" idx="11"/>
          </p:nvPr>
        </p:nvSpPr>
        <p:spPr/>
        <p:txBody>
          <a:bodyPr/>
          <a:lstStyle/>
          <a:p>
            <a:endParaRPr lang="zh-CN" altLang="en-US"/>
          </a:p>
        </p:txBody>
      </p:sp>
      <p:sp>
        <p:nvSpPr>
          <p:cNvPr id="49" name="灯片编号占位符 3"/>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5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52"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3"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4" name="日期占位符 4"/>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55" name="页脚占位符 5"/>
          <p:cNvSpPr>
            <a:spLocks noGrp="1"/>
          </p:cNvSpPr>
          <p:nvPr>
            <p:ph type="ftr" sz="quarter" idx="11"/>
          </p:nvPr>
        </p:nvSpPr>
        <p:spPr/>
        <p:txBody>
          <a:bodyPr/>
          <a:lstStyle/>
          <a:p>
            <a:endParaRPr lang="zh-CN" altLang="en-US"/>
          </a:p>
        </p:txBody>
      </p:sp>
      <p:sp>
        <p:nvSpPr>
          <p:cNvPr id="56" name="灯片编号占位符 6"/>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5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59"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60"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61" name="日期占位符 4"/>
          <p:cNvSpPr>
            <a:spLocks noGrp="1"/>
          </p:cNvSpPr>
          <p:nvPr>
            <p:ph type="dt" sz="half" idx="10"/>
          </p:nvPr>
        </p:nvSpPr>
        <p:spPr/>
        <p:txBody>
          <a:bodyPr/>
          <a:lstStyle/>
          <a:p>
            <a:fld id="{7F4DE8F2-CC2C-490D-8FF9-51C27817FA9E}" type="datetimeFigureOut">
              <a:rPr lang="zh-CN" altLang="en-US"/>
              <a:t>2024/11/24</a:t>
            </a:fld>
            <a:endParaRPr lang="zh-CN" altLang="en-US"/>
          </a:p>
        </p:txBody>
      </p:sp>
      <p:sp>
        <p:nvSpPr>
          <p:cNvPr id="62" name="页脚占位符 5"/>
          <p:cNvSpPr>
            <a:spLocks noGrp="1"/>
          </p:cNvSpPr>
          <p:nvPr>
            <p:ph type="ftr" sz="quarter" idx="11"/>
          </p:nvPr>
        </p:nvSpPr>
        <p:spPr/>
        <p:txBody>
          <a:bodyPr/>
          <a:lstStyle/>
          <a:p>
            <a:endParaRPr lang="zh-CN" altLang="en-US"/>
          </a:p>
        </p:txBody>
      </p:sp>
      <p:sp>
        <p:nvSpPr>
          <p:cNvPr id="63" name="灯片编号占位符 6"/>
          <p:cNvSpPr>
            <a:spLocks noGrp="1"/>
          </p:cNvSpPr>
          <p:nvPr>
            <p:ph type="sldNum" sz="quarter" idx="12"/>
          </p:nvPr>
        </p:nvSpPr>
        <p:spPr/>
        <p:txBody>
          <a:bodyPr/>
          <a:lstStyle/>
          <a:p>
            <a:fld id="{051ED7BF-BED3-43F7-88DC-25C08D4760F4}" type="slidenum">
              <a:r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ea typeface="中文 Hei" charset="0"/>
              </a:defRPr>
            </a:lvl1pPr>
          </a:lstStyle>
          <a:p>
            <a:fld id="{7F4DE8F2-CC2C-490D-8FF9-51C27817FA9E}" type="datetimeFigureOut">
              <a:rPr lang="zh-CN" altLang="en-US"/>
              <a:t>2024/11/24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ea typeface="中文 Hei"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ea typeface="中文 Hei" charset="0"/>
              </a:defRPr>
            </a:lvl1pPr>
          </a:lstStyle>
          <a:p>
            <a:fld id="{051ED7BF-BED3-43F7-88DC-25C08D4760F4}" type="slidenum">
              <a:r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mj-lt"/>
          <a:ea typeface="中文 Hei"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中文 Hei"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中文 Hei"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中文 Hei"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中文 Hei"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中文 Hei"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8"/>
          <p:cNvSpPr/>
          <p:nvPr/>
        </p:nvSpPr>
        <p:spPr>
          <a:xfrm>
            <a:off x="128" y="96"/>
            <a:ext cx="12191936" cy="6857936"/>
          </a:xfrm>
          <a:prstGeom prst="roundRect">
            <a:avLst>
              <a:gd name="adj" fmla="val 3536"/>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sp>
        <p:nvSpPr>
          <p:cNvPr id="3" name="矩形: 圆角 18"/>
          <p:cNvSpPr/>
          <p:nvPr/>
        </p:nvSpPr>
        <p:spPr>
          <a:xfrm>
            <a:off x="96" y="96"/>
            <a:ext cx="12191936" cy="6857936"/>
          </a:xfrm>
          <a:prstGeom prst="rect">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dirty="0">
              <a:solidFill>
                <a:schemeClr val="lt1"/>
              </a:solidFill>
            </a:endParaRPr>
          </a:p>
        </p:txBody>
      </p:sp>
      <p:pic>
        <p:nvPicPr>
          <p:cNvPr id="4" name="图片 4" descr="图示&#10;&#10;描述已自动生成"/>
          <p:cNvPicPr>
            <a:picLocks noChangeAspect="1"/>
          </p:cNvPicPr>
          <p:nvPr/>
        </p:nvPicPr>
        <p:blipFill>
          <a:blip r:embed="rId3"/>
          <a:stretch>
            <a:fillRect/>
          </a:stretch>
        </p:blipFill>
        <p:spPr>
          <a:xfrm>
            <a:off x="0" y="5409565"/>
            <a:ext cx="5193665" cy="1444625"/>
          </a:xfrm>
          <a:prstGeom prst="rect">
            <a:avLst/>
          </a:prstGeom>
        </p:spPr>
      </p:pic>
      <p:pic>
        <p:nvPicPr>
          <p:cNvPr id="5" name="图片 3" descr="理工剪影蓝色"/>
          <p:cNvPicPr>
            <a:picLocks noChangeAspect="1"/>
          </p:cNvPicPr>
          <p:nvPr/>
        </p:nvPicPr>
        <p:blipFill>
          <a:blip r:embed="rId3"/>
          <a:stretch>
            <a:fillRect/>
          </a:stretch>
        </p:blipFill>
        <p:spPr>
          <a:xfrm>
            <a:off x="5193665" y="5409565"/>
            <a:ext cx="5193665" cy="1444625"/>
          </a:xfrm>
          <a:prstGeom prst="rect">
            <a:avLst/>
          </a:prstGeom>
        </p:spPr>
      </p:pic>
      <p:pic>
        <p:nvPicPr>
          <p:cNvPr id="6" name="图片 5" descr="理工剪影蓝色"/>
          <p:cNvPicPr>
            <a:picLocks noChangeAspect="1"/>
          </p:cNvPicPr>
          <p:nvPr/>
        </p:nvPicPr>
        <p:blipFill>
          <a:blip r:embed="rId3"/>
          <a:srcRect r="65191"/>
          <a:stretch>
            <a:fillRect/>
          </a:stretch>
        </p:blipFill>
        <p:spPr>
          <a:xfrm>
            <a:off x="10387330" y="5409565"/>
            <a:ext cx="1807845" cy="1444625"/>
          </a:xfrm>
          <a:prstGeom prst="rect">
            <a:avLst/>
          </a:prstGeom>
        </p:spPr>
      </p:pic>
      <p:sp>
        <p:nvSpPr>
          <p:cNvPr id="7" name="KSO_Shape"/>
          <p:cNvSpPr/>
          <p:nvPr/>
        </p:nvSpPr>
        <p:spPr bwMode="auto">
          <a:xfrm>
            <a:off x="-8422" y="64"/>
            <a:ext cx="12191936" cy="6857936"/>
          </a:xfrm>
          <a:prstGeom prst="rect">
            <a:avLst/>
          </a:prstGeom>
          <a:blipFill dpi="0" rotWithShape="1">
            <a:blip r:embed="rId4">
              <a:alphaModFix amt="10000"/>
              <a:extLst>
                <a:ext uri="{BEBA8EAE-BF5A-486C-A8C5-ECC9F3942E4B}">
                  <a14:imgProps xmlns:a14="http://schemas.microsoft.com/office/drawing/2010/main">
                    <a14:imgLayer r:embed="rId5">
                      <a14:imgEffect>
                        <a14:backgroundRemoval t="2449" b="99804" l="547" r="98194">
                          <a14:foregroundMark x1="22824" y1="23213" x2="22824" y2="23213"/>
                          <a14:foregroundMark x1="11494" y1="20176" x2="11494" y2="20176"/>
                          <a14:foregroundMark x1="9579" y1="10872" x2="18172" y2="29383"/>
                          <a14:foregroundMark x1="18172" y1="29383" x2="7553" y2="49657"/>
                          <a14:foregroundMark x1="7553" y1="49657" x2="7553" y2="49657"/>
                          <a14:foregroundMark x1="5528" y1="10578" x2="6130" y2="28208"/>
                          <a14:foregroundMark x1="6130" y1="28208" x2="18336" y2="15279"/>
                          <a14:foregroundMark x1="18336" y1="15279" x2="6678" y2="5485"/>
                          <a14:foregroundMark x1="6678" y1="5485" x2="5911" y2="35162"/>
                          <a14:foregroundMark x1="5911" y1="35162" x2="46962" y2="83448"/>
                          <a14:foregroundMark x1="46962" y1="83448" x2="86207" y2="78061"/>
                          <a14:foregroundMark x1="86207" y1="78061" x2="91790" y2="45544"/>
                          <a14:foregroundMark x1="91790" y1="45544" x2="92118" y2="26053"/>
                          <a14:foregroundMark x1="92118" y1="26053" x2="91133" y2="44564"/>
                          <a14:foregroundMark x1="91133" y1="44564" x2="99070" y2="91577"/>
                          <a14:foregroundMark x1="99070" y1="91577" x2="23536" y2="91577"/>
                          <a14:foregroundMark x1="23536" y1="91577" x2="11932" y2="77865"/>
                          <a14:foregroundMark x1="11932" y1="77865" x2="11056" y2="68854"/>
                          <a14:foregroundMark x1="17734" y1="4897" x2="64039" y2="2742"/>
                          <a14:foregroundMark x1="64039" y1="2742" x2="90586" y2="12831"/>
                          <a14:foregroundMark x1="90586" y1="12831" x2="96278" y2="29775"/>
                          <a14:foregroundMark x1="96278" y1="29775" x2="98303" y2="79040"/>
                          <a14:foregroundMark x1="49097" y1="1273" x2="56322" y2="881"/>
                          <a14:foregroundMark x1="56322" y1="881" x2="90805" y2="2449"/>
                          <a14:foregroundMark x1="90805" y1="2449" x2="96278" y2="6954"/>
                          <a14:foregroundMark x1="43076" y1="24094" x2="44226" y2="73947"/>
                          <a14:foregroundMark x1="50082" y1="41528" x2="41325" y2="54065"/>
                          <a14:foregroundMark x1="41325" y1="54065" x2="38205" y2="40451"/>
                          <a14:foregroundMark x1="38205" y1="40451" x2="50629" y2="60529"/>
                          <a14:foregroundMark x1="50629" y1="60529" x2="50903" y2="62194"/>
                          <a14:foregroundMark x1="4160" y1="12635" x2="5309" y2="97649"/>
                          <a14:foregroundMark x1="547" y1="12047" x2="3010" y2="99804"/>
                        </a14:backgroundRemoval>
                      </a14:imgEffect>
                    </a14:imgLayer>
                  </a14:imgProps>
                </a:ext>
              </a:extLst>
            </a:blip>
            <a:srcRect/>
            <a:stretch>
              <a:fillRect b="-10428"/>
            </a:stretch>
          </a:blipFill>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黑体" panose="02010609060101010101" charset="-122"/>
              <a:ea typeface="黑体" panose="02010609060101010101" charset="-122"/>
              <a:cs typeface="黑体" panose="02010609060101010101" charset="-122"/>
            </a:endParaRPr>
          </a:p>
        </p:txBody>
      </p:sp>
      <p:sp>
        <p:nvSpPr>
          <p:cNvPr id="8" name="任意多边形: 形状 147"/>
          <p:cNvSpPr/>
          <p:nvPr/>
        </p:nvSpPr>
        <p:spPr>
          <a:xfrm>
            <a:off x="11165984" y="334354"/>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pic>
        <p:nvPicPr>
          <p:cNvPr id="9" name="图片 1"/>
          <p:cNvPicPr>
            <a:picLocks noChangeAspect="1"/>
          </p:cNvPicPr>
          <p:nvPr/>
        </p:nvPicPr>
        <p:blipFill>
          <a:blip r:embed="rId6"/>
          <a:stretch>
            <a:fillRect/>
          </a:stretch>
        </p:blipFill>
        <p:spPr>
          <a:xfrm>
            <a:off x="80609" y="118468"/>
            <a:ext cx="3508151" cy="900103"/>
          </a:xfrm>
          <a:prstGeom prst="rect">
            <a:avLst/>
          </a:prstGeom>
        </p:spPr>
      </p:pic>
      <p:sp>
        <p:nvSpPr>
          <p:cNvPr id="10" name="文本框 15"/>
          <p:cNvSpPr txBox="1"/>
          <p:nvPr/>
        </p:nvSpPr>
        <p:spPr>
          <a:xfrm>
            <a:off x="670690" y="2628231"/>
            <a:ext cx="10844815" cy="923330"/>
          </a:xfrm>
          <a:prstGeom prst="rect">
            <a:avLst/>
          </a:prstGeom>
          <a:noFill/>
        </p:spPr>
        <p:txBody>
          <a:bodyPr wrap="square">
            <a:spAutoFit/>
          </a:bodyPr>
          <a:lstStyle/>
          <a:p>
            <a:pPr lvl="0" algn="ctr"/>
            <a:r>
              <a:rPr lang="zh-CN" altLang="en-US" sz="5400" b="1" dirty="0">
                <a:gradFill>
                  <a:gsLst>
                    <a:gs pos="0">
                      <a:srgbClr val="2E3AFF"/>
                    </a:gs>
                    <a:gs pos="100000">
                      <a:srgbClr val="008CFB"/>
                    </a:gs>
                  </a:gsLst>
                  <a:lin ang="2700000" scaled="1"/>
                </a:gradFill>
                <a:latin typeface="微软雅黑" panose="020B0503020204020204" charset="-122"/>
                <a:ea typeface="微软雅黑" panose="020B0503020204020204" charset="-122"/>
              </a:rPr>
              <a:t>群智能优化算法求解旅行商问题</a:t>
            </a:r>
            <a:endParaRPr lang="en-US" altLang="zh-CN" sz="5400" b="1" dirty="0">
              <a:gradFill>
                <a:gsLst>
                  <a:gs pos="0">
                    <a:srgbClr val="2E3AFF"/>
                  </a:gs>
                  <a:gs pos="100000">
                    <a:srgbClr val="008CFB"/>
                  </a:gs>
                </a:gsLst>
                <a:lin ang="2700000" scaled="1"/>
              </a:gradFill>
              <a:latin typeface="微软雅黑" panose="020B0503020204020204" charset="-122"/>
              <a:ea typeface="微软雅黑" panose="020B0503020204020204" charset="-122"/>
            </a:endParaRPr>
          </a:p>
        </p:txBody>
      </p:sp>
      <p:sp>
        <p:nvSpPr>
          <p:cNvPr id="11" name="文本框 20"/>
          <p:cNvSpPr txBox="1"/>
          <p:nvPr/>
        </p:nvSpPr>
        <p:spPr>
          <a:xfrm>
            <a:off x="3335024" y="1687540"/>
            <a:ext cx="5766239" cy="646331"/>
          </a:xfrm>
          <a:prstGeom prst="rect">
            <a:avLst/>
          </a:prstGeom>
          <a:noFill/>
        </p:spPr>
        <p:txBody>
          <a:bodyPr wrap="square">
            <a:spAutoFit/>
          </a:bodyPr>
          <a:lstStyle/>
          <a:p>
            <a:pPr lvl="0" algn="ctr"/>
            <a:r>
              <a:rPr lang="zh-CN" altLang="en-US" sz="3600" b="1" dirty="0">
                <a:solidFill>
                  <a:schemeClr val="accent6">
                    <a:lumMod val="75000"/>
                  </a:schemeClr>
                </a:solidFill>
                <a:latin typeface="仿宋" panose="02010609060101010101" pitchFamily="49" charset="-122"/>
                <a:ea typeface="仿宋" panose="02010609060101010101" pitchFamily="49" charset="-122"/>
              </a:rPr>
              <a:t>算法分析与理论</a:t>
            </a:r>
            <a:r>
              <a:rPr lang="en-US" altLang="zh-CN" sz="3600" b="1" dirty="0">
                <a:solidFill>
                  <a:schemeClr val="accent6">
                    <a:lumMod val="75000"/>
                  </a:schemeClr>
                </a:solidFill>
                <a:latin typeface="仿宋" panose="02010609060101010101" pitchFamily="49" charset="-122"/>
                <a:ea typeface="仿宋" panose="02010609060101010101" pitchFamily="49" charset="-122"/>
              </a:rPr>
              <a:t>—</a:t>
            </a:r>
            <a:r>
              <a:rPr lang="zh-CN" altLang="en-US" sz="3600" b="1" dirty="0">
                <a:solidFill>
                  <a:schemeClr val="accent6">
                    <a:lumMod val="75000"/>
                  </a:schemeClr>
                </a:solidFill>
                <a:latin typeface="仿宋" panose="02010609060101010101" pitchFamily="49" charset="-122"/>
                <a:ea typeface="仿宋" panose="02010609060101010101" pitchFamily="49" charset="-122"/>
              </a:rPr>
              <a:t>小组汇报</a:t>
            </a:r>
            <a:endParaRPr lang="en-US" altLang="en-US" sz="3600" b="1" dirty="0">
              <a:solidFill>
                <a:schemeClr val="accent6">
                  <a:lumMod val="75000"/>
                </a:schemeClr>
              </a:solidFill>
              <a:latin typeface="仿宋" panose="02010609060101010101" pitchFamily="49" charset="-122"/>
              <a:ea typeface="仿宋" panose="02010609060101010101" pitchFamily="49" charset="-122"/>
            </a:endParaRPr>
          </a:p>
        </p:txBody>
      </p:sp>
      <p:sp>
        <p:nvSpPr>
          <p:cNvPr id="12" name="文本框 25"/>
          <p:cNvSpPr txBox="1"/>
          <p:nvPr/>
        </p:nvSpPr>
        <p:spPr>
          <a:xfrm>
            <a:off x="4772331" y="4319927"/>
            <a:ext cx="2635250" cy="463550"/>
          </a:xfrm>
          <a:prstGeom prst="rect">
            <a:avLst/>
          </a:prstGeom>
          <a:ln w="12700">
            <a:prstDash val="solid"/>
          </a:ln>
        </p:spPr>
        <p:txBody>
          <a:bodyPr wrap="square">
            <a:spAutoFit/>
          </a:bodyPr>
          <a:lstStyle/>
          <a:p>
            <a:pPr algn="ctr"/>
            <a:r>
              <a:rPr lang="en-US" sz="2400" dirty="0">
                <a:solidFill>
                  <a:schemeClr val="accent2">
                    <a:alpha val="100000"/>
                  </a:schemeClr>
                </a:solidFill>
                <a:latin typeface="微软雅黑" panose="020B0503020204020204" charset="-122"/>
                <a:ea typeface="微软雅黑" panose="020B0503020204020204" charset="-122"/>
                <a:cs typeface="+mn-cs"/>
              </a:rPr>
              <a:t>2024.11.25</a:t>
            </a:r>
          </a:p>
        </p:txBody>
      </p:sp>
      <p:sp>
        <p:nvSpPr>
          <p:cNvPr id="13" name="文本框 2"/>
          <p:cNvSpPr txBox="1"/>
          <p:nvPr/>
        </p:nvSpPr>
        <p:spPr>
          <a:xfrm>
            <a:off x="4763781" y="3858246"/>
            <a:ext cx="2630429" cy="461665"/>
          </a:xfrm>
          <a:prstGeom prst="rect">
            <a:avLst/>
          </a:prstGeom>
          <a:ln w="12700">
            <a:prstDash val="solid"/>
          </a:ln>
        </p:spPr>
        <p:txBody>
          <a:bodyPr wrap="square">
            <a:spAutoFit/>
          </a:bodyPr>
          <a:lstStyle/>
          <a:p>
            <a:pPr algn="ctr"/>
            <a:r>
              <a:rPr lang="en-US" altLang="zh-CN" sz="2400" dirty="0">
                <a:solidFill>
                  <a:schemeClr val="accent2"/>
                </a:solidFill>
                <a:latin typeface="微软雅黑" panose="020B0503020204020204" charset="-122"/>
                <a:ea typeface="微软雅黑" panose="020B0503020204020204" charset="-122"/>
              </a:rPr>
              <a:t>Group 11</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p:nvPr/>
        </p:nvPicPr>
        <p:blipFill>
          <a:blip r:embed="rId2"/>
          <a:srcRect l="12281" t="11403" r="9386" b="9942"/>
          <a:stretch>
            <a:fillRect/>
          </a:stretch>
        </p:blipFill>
        <p:spPr>
          <a:xfrm>
            <a:off x="7969137" y="2201299"/>
            <a:ext cx="4028802" cy="2455403"/>
          </a:xfrm>
          <a:prstGeom prst="rect">
            <a:avLst/>
          </a:prstGeom>
        </p:spPr>
      </p:pic>
      <p:pic>
        <p:nvPicPr>
          <p:cNvPr id="16" name="图片 15"/>
          <p:cNvPicPr/>
          <p:nvPr/>
        </p:nvPicPr>
        <p:blipFill>
          <a:blip r:embed="rId3"/>
          <a:srcRect l="12193" t="11404" r="9561" b="10234"/>
          <a:stretch>
            <a:fillRect/>
          </a:stretch>
        </p:blipFill>
        <p:spPr>
          <a:xfrm>
            <a:off x="120316" y="2201299"/>
            <a:ext cx="4117255" cy="2455403"/>
          </a:xfrm>
          <a:prstGeom prst="rect">
            <a:avLst/>
          </a:prstGeom>
        </p:spPr>
      </p:pic>
      <p:pic>
        <p:nvPicPr>
          <p:cNvPr id="20" name="图片 19"/>
          <p:cNvPicPr/>
          <p:nvPr/>
        </p:nvPicPr>
        <p:blipFill>
          <a:blip r:embed="rId4"/>
          <a:srcRect l="11769" t="11167" r="9215" b="9865"/>
          <a:stretch>
            <a:fillRect/>
          </a:stretch>
        </p:blipFill>
        <p:spPr>
          <a:xfrm>
            <a:off x="6079509" y="1842536"/>
            <a:ext cx="5320413" cy="3172929"/>
          </a:xfrm>
          <a:prstGeom prst="rect">
            <a:avLst/>
          </a:prstGeom>
        </p:spPr>
      </p:pic>
      <p:pic>
        <p:nvPicPr>
          <p:cNvPr id="17" name="图片 16"/>
          <p:cNvPicPr/>
          <p:nvPr/>
        </p:nvPicPr>
        <p:blipFill>
          <a:blip r:embed="rId5"/>
          <a:srcRect l="12018" t="11550" r="9386" b="9942"/>
          <a:stretch>
            <a:fillRect/>
          </a:stretch>
        </p:blipFill>
        <p:spPr>
          <a:xfrm>
            <a:off x="775588" y="1842536"/>
            <a:ext cx="5320413" cy="3172929"/>
          </a:xfrm>
          <a:prstGeom prst="rect">
            <a:avLst/>
          </a:prstGeom>
        </p:spPr>
      </p:pic>
      <p:pic>
        <p:nvPicPr>
          <p:cNvPr id="22" name="图片 21"/>
          <p:cNvPicPr/>
          <p:nvPr/>
        </p:nvPicPr>
        <p:blipFill>
          <a:blip r:embed="rId6"/>
          <a:srcRect l="12018" t="11404" r="9386" b="10234"/>
          <a:stretch>
            <a:fillRect/>
          </a:stretch>
        </p:blipFill>
        <p:spPr>
          <a:xfrm>
            <a:off x="2528412" y="1301401"/>
            <a:ext cx="7135176" cy="4255197"/>
          </a:xfrm>
          <a:prstGeom prst="rect">
            <a:avLst/>
          </a:prstGeom>
        </p:spPr>
      </p:pic>
      <p:pic>
        <p:nvPicPr>
          <p:cNvPr id="19" name="图片 4"/>
          <p:cNvPicPr>
            <a:picLocks noChangeAspect="1"/>
          </p:cNvPicPr>
          <p:nvPr/>
        </p:nvPicPr>
        <p:blipFill>
          <a:blip r:embed="rId7">
            <a:alphaModFix/>
          </a:blip>
          <a:srcRect/>
          <a:stretch>
            <a:fillRect/>
          </a:stretch>
        </p:blipFill>
        <p:spPr>
          <a:xfrm>
            <a:off x="9101070" y="163290"/>
            <a:ext cx="2882162" cy="739490"/>
          </a:xfrm>
          <a:prstGeom prst="rect">
            <a:avLst/>
          </a:prstGeom>
        </p:spPr>
      </p:pic>
      <p:sp>
        <p:nvSpPr>
          <p:cNvPr id="23"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02</a:t>
            </a:r>
          </a:p>
        </p:txBody>
      </p:sp>
      <p:sp>
        <p:nvSpPr>
          <p:cNvPr id="24"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25" name="文本框 92"/>
          <p:cNvSpPr txBox="1"/>
          <p:nvPr/>
        </p:nvSpPr>
        <p:spPr>
          <a:xfrm>
            <a:off x="-189759" y="787977"/>
            <a:ext cx="4730750" cy="546100"/>
          </a:xfrm>
          <a:prstGeom prst="rect">
            <a:avLst/>
          </a:prstGeom>
          <a:noFill/>
        </p:spPr>
        <p:txBody>
          <a:bodyPr wrap="square">
            <a:spAutoFit/>
          </a:bodyPr>
          <a:lstStyle/>
          <a:p>
            <a:pPr indent="457200" algn="l">
              <a:lnSpc>
                <a:spcPct val="150000"/>
              </a:lnSpc>
            </a:pPr>
            <a:r>
              <a:rPr lang="zh-CN" sz="2000" b="1">
                <a:latin typeface="微软雅黑" panose="020B0503020204020204" charset="-122"/>
                <a:ea typeface="微软雅黑" panose="020B0503020204020204" charset="-122"/>
                <a:cs typeface="+mn-cs"/>
              </a:rPr>
              <a:t>问题可视化展示</a:t>
            </a:r>
          </a:p>
        </p:txBody>
      </p:sp>
      <p:sp>
        <p:nvSpPr>
          <p:cNvPr id="26" name="文本框 92"/>
          <p:cNvSpPr txBox="1"/>
          <p:nvPr/>
        </p:nvSpPr>
        <p:spPr>
          <a:xfrm>
            <a:off x="4847108" y="5800872"/>
            <a:ext cx="2266950" cy="546100"/>
          </a:xfrm>
          <a:prstGeom prst="rect">
            <a:avLst/>
          </a:prstGeom>
          <a:noFill/>
        </p:spPr>
        <p:txBody>
          <a:bodyPr wrap="square">
            <a:spAutoFit/>
          </a:bodyPr>
          <a:lstStyle/>
          <a:p>
            <a:pPr indent="457200" algn="l">
              <a:lnSpc>
                <a:spcPct val="150000"/>
              </a:lnSpc>
            </a:pPr>
            <a:r>
              <a:rPr lang="en-US" sz="2000" b="1" dirty="0">
                <a:latin typeface="微软雅黑" panose="020B0503020204020204" charset="-122"/>
                <a:ea typeface="微软雅黑" panose="020B0503020204020204" charset="-122"/>
                <a:cs typeface="+mn-cs"/>
              </a:rPr>
              <a:t>25%</a:t>
            </a:r>
            <a:r>
              <a:rPr lang="zh-CN" sz="2000" b="1">
                <a:latin typeface="微软雅黑" panose="020B0503020204020204" charset="-122"/>
                <a:ea typeface="微软雅黑" panose="020B0503020204020204" charset="-122"/>
                <a:cs typeface="+mn-cs"/>
              </a:rPr>
              <a:t>稠密度</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p:nvPr/>
        </p:nvPicPr>
        <p:blipFill>
          <a:blip r:embed="rId2"/>
          <a:srcRect l="11769" t="11167" r="9215" b="9865"/>
          <a:stretch>
            <a:fillRect/>
          </a:stretch>
        </p:blipFill>
        <p:spPr>
          <a:xfrm>
            <a:off x="7880684" y="2201299"/>
            <a:ext cx="4117255" cy="2455403"/>
          </a:xfrm>
          <a:prstGeom prst="rect">
            <a:avLst/>
          </a:prstGeom>
        </p:spPr>
      </p:pic>
      <p:pic>
        <p:nvPicPr>
          <p:cNvPr id="34" name="图片 33"/>
          <p:cNvPicPr/>
          <p:nvPr/>
        </p:nvPicPr>
        <p:blipFill>
          <a:blip r:embed="rId3"/>
          <a:srcRect l="12018" t="11404" r="9386" b="10234"/>
          <a:stretch>
            <a:fillRect/>
          </a:stretch>
        </p:blipFill>
        <p:spPr>
          <a:xfrm>
            <a:off x="6096001" y="1842536"/>
            <a:ext cx="5303921" cy="3172929"/>
          </a:xfrm>
          <a:prstGeom prst="rect">
            <a:avLst/>
          </a:prstGeom>
        </p:spPr>
      </p:pic>
      <p:pic>
        <p:nvPicPr>
          <p:cNvPr id="28" name="图片 27"/>
          <p:cNvPicPr/>
          <p:nvPr/>
        </p:nvPicPr>
        <p:blipFill>
          <a:blip r:embed="rId4"/>
          <a:srcRect l="12281" t="11403" r="9386" b="9942"/>
          <a:stretch>
            <a:fillRect/>
          </a:stretch>
        </p:blipFill>
        <p:spPr>
          <a:xfrm>
            <a:off x="120316" y="2201299"/>
            <a:ext cx="3974407" cy="2455403"/>
          </a:xfrm>
          <a:prstGeom prst="rect">
            <a:avLst/>
          </a:prstGeom>
        </p:spPr>
      </p:pic>
      <p:pic>
        <p:nvPicPr>
          <p:cNvPr id="29" name="图片 28"/>
          <p:cNvPicPr/>
          <p:nvPr/>
        </p:nvPicPr>
        <p:blipFill>
          <a:blip r:embed="rId5"/>
          <a:srcRect l="12193" t="11404" r="9561" b="10234"/>
          <a:stretch>
            <a:fillRect/>
          </a:stretch>
        </p:blipFill>
        <p:spPr>
          <a:xfrm>
            <a:off x="882054" y="1842536"/>
            <a:ext cx="5303921" cy="3172929"/>
          </a:xfrm>
          <a:prstGeom prst="rect">
            <a:avLst/>
          </a:prstGeom>
        </p:spPr>
      </p:pic>
      <p:pic>
        <p:nvPicPr>
          <p:cNvPr id="36" name="图片 35"/>
          <p:cNvPicPr/>
          <p:nvPr/>
        </p:nvPicPr>
        <p:blipFill>
          <a:blip r:embed="rId6"/>
          <a:srcRect l="12018" t="11550" r="9386" b="9942"/>
          <a:stretch>
            <a:fillRect/>
          </a:stretch>
        </p:blipFill>
        <p:spPr>
          <a:xfrm>
            <a:off x="2528412" y="1301401"/>
            <a:ext cx="7135176" cy="4255197"/>
          </a:xfrm>
          <a:prstGeom prst="rect">
            <a:avLst/>
          </a:prstGeom>
        </p:spPr>
      </p:pic>
      <p:pic>
        <p:nvPicPr>
          <p:cNvPr id="31" name="图片 4"/>
          <p:cNvPicPr>
            <a:picLocks noChangeAspect="1"/>
          </p:cNvPicPr>
          <p:nvPr/>
        </p:nvPicPr>
        <p:blipFill>
          <a:blip r:embed="rId7">
            <a:alphaModFix/>
          </a:blip>
          <a:srcRect/>
          <a:stretch>
            <a:fillRect/>
          </a:stretch>
        </p:blipFill>
        <p:spPr>
          <a:xfrm>
            <a:off x="9101070" y="163290"/>
            <a:ext cx="2882162" cy="739490"/>
          </a:xfrm>
          <a:prstGeom prst="rect">
            <a:avLst/>
          </a:prstGeom>
        </p:spPr>
      </p:pic>
      <p:sp>
        <p:nvSpPr>
          <p:cNvPr id="37"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02</a:t>
            </a:r>
          </a:p>
        </p:txBody>
      </p:sp>
      <p:sp>
        <p:nvSpPr>
          <p:cNvPr id="38"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39" name="文本框 92"/>
          <p:cNvSpPr txBox="1"/>
          <p:nvPr/>
        </p:nvSpPr>
        <p:spPr>
          <a:xfrm>
            <a:off x="-189759" y="787977"/>
            <a:ext cx="4730750" cy="546100"/>
          </a:xfrm>
          <a:prstGeom prst="rect">
            <a:avLst/>
          </a:prstGeom>
          <a:noFill/>
        </p:spPr>
        <p:txBody>
          <a:bodyPr wrap="square">
            <a:spAutoFit/>
          </a:bodyPr>
          <a:lstStyle/>
          <a:p>
            <a:pPr indent="457200" algn="l">
              <a:lnSpc>
                <a:spcPct val="150000"/>
              </a:lnSpc>
            </a:pPr>
            <a:r>
              <a:rPr lang="zh-CN" sz="2000" b="1">
                <a:latin typeface="微软雅黑" panose="020B0503020204020204" charset="-122"/>
                <a:ea typeface="微软雅黑" panose="020B0503020204020204" charset="-122"/>
                <a:cs typeface="+mn-cs"/>
              </a:rPr>
              <a:t>问题可视化展示</a:t>
            </a:r>
          </a:p>
        </p:txBody>
      </p:sp>
      <p:sp>
        <p:nvSpPr>
          <p:cNvPr id="40" name="文本框 92"/>
          <p:cNvSpPr txBox="1"/>
          <p:nvPr/>
        </p:nvSpPr>
        <p:spPr>
          <a:xfrm>
            <a:off x="4847108" y="5800872"/>
            <a:ext cx="2266950" cy="546100"/>
          </a:xfrm>
          <a:prstGeom prst="rect">
            <a:avLst/>
          </a:prstGeom>
          <a:noFill/>
        </p:spPr>
        <p:txBody>
          <a:bodyPr wrap="square">
            <a:spAutoFit/>
          </a:bodyPr>
          <a:lstStyle/>
          <a:p>
            <a:pPr indent="457200" algn="l">
              <a:lnSpc>
                <a:spcPct val="150000"/>
              </a:lnSpc>
            </a:pPr>
            <a:r>
              <a:rPr lang="en-US" sz="2000" b="1" dirty="0">
                <a:latin typeface="微软雅黑" panose="020B0503020204020204" charset="-122"/>
                <a:ea typeface="微软雅黑" panose="020B0503020204020204" charset="-122"/>
                <a:cs typeface="+mn-cs"/>
              </a:rPr>
              <a:t>50%</a:t>
            </a:r>
            <a:r>
              <a:rPr lang="zh-CN" sz="2000" b="1">
                <a:latin typeface="微软雅黑" panose="020B0503020204020204" charset="-122"/>
                <a:ea typeface="微软雅黑" panose="020B0503020204020204" charset="-122"/>
                <a:cs typeface="+mn-cs"/>
              </a:rPr>
              <a:t>稠密度</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p:nvPr/>
        </p:nvPicPr>
        <p:blipFill>
          <a:blip r:embed="rId2"/>
          <a:srcRect l="12018" t="11404" r="9386" b="10234"/>
          <a:stretch>
            <a:fillRect/>
          </a:stretch>
        </p:blipFill>
        <p:spPr>
          <a:xfrm>
            <a:off x="7967362" y="2201299"/>
            <a:ext cx="4030577" cy="2455403"/>
          </a:xfrm>
          <a:prstGeom prst="rect">
            <a:avLst/>
          </a:prstGeom>
        </p:spPr>
      </p:pic>
      <p:pic>
        <p:nvPicPr>
          <p:cNvPr id="45" name="图片 44"/>
          <p:cNvPicPr/>
          <p:nvPr/>
        </p:nvPicPr>
        <p:blipFill>
          <a:blip r:embed="rId3"/>
          <a:srcRect l="12018" t="11550" r="9386" b="9942"/>
          <a:stretch>
            <a:fillRect/>
          </a:stretch>
        </p:blipFill>
        <p:spPr>
          <a:xfrm>
            <a:off x="5988914" y="1842536"/>
            <a:ext cx="5411008" cy="3172929"/>
          </a:xfrm>
          <a:prstGeom prst="rect">
            <a:avLst/>
          </a:prstGeom>
        </p:spPr>
      </p:pic>
      <p:pic>
        <p:nvPicPr>
          <p:cNvPr id="42" name="图片 41"/>
          <p:cNvPicPr/>
          <p:nvPr/>
        </p:nvPicPr>
        <p:blipFill>
          <a:blip r:embed="rId4"/>
          <a:srcRect l="11769" t="11167" r="9215" b="9865"/>
          <a:stretch>
            <a:fillRect/>
          </a:stretch>
        </p:blipFill>
        <p:spPr>
          <a:xfrm>
            <a:off x="120316" y="2201299"/>
            <a:ext cx="4117255" cy="2455403"/>
          </a:xfrm>
          <a:prstGeom prst="rect">
            <a:avLst/>
          </a:prstGeom>
        </p:spPr>
      </p:pic>
      <p:pic>
        <p:nvPicPr>
          <p:cNvPr id="43" name="图片 42"/>
          <p:cNvPicPr/>
          <p:nvPr/>
        </p:nvPicPr>
        <p:blipFill>
          <a:blip r:embed="rId5"/>
          <a:srcRect l="12281" t="11403" r="9386" b="9942"/>
          <a:stretch>
            <a:fillRect/>
          </a:stretch>
        </p:blipFill>
        <p:spPr>
          <a:xfrm>
            <a:off x="775588" y="1842536"/>
            <a:ext cx="5213326" cy="3172929"/>
          </a:xfrm>
          <a:prstGeom prst="rect">
            <a:avLst/>
          </a:prstGeom>
        </p:spPr>
      </p:pic>
      <p:pic>
        <p:nvPicPr>
          <p:cNvPr id="48" name="图片 47"/>
          <p:cNvPicPr/>
          <p:nvPr/>
        </p:nvPicPr>
        <p:blipFill>
          <a:blip r:embed="rId6"/>
          <a:srcRect l="12193" t="11404" r="9561" b="10234"/>
          <a:stretch>
            <a:fillRect/>
          </a:stretch>
        </p:blipFill>
        <p:spPr>
          <a:xfrm>
            <a:off x="2528412" y="1301401"/>
            <a:ext cx="7135176" cy="4255197"/>
          </a:xfrm>
          <a:prstGeom prst="rect">
            <a:avLst/>
          </a:prstGeom>
        </p:spPr>
      </p:pic>
      <p:pic>
        <p:nvPicPr>
          <p:cNvPr id="46" name="图片 4"/>
          <p:cNvPicPr>
            <a:picLocks noChangeAspect="1"/>
          </p:cNvPicPr>
          <p:nvPr/>
        </p:nvPicPr>
        <p:blipFill>
          <a:blip r:embed="rId7">
            <a:alphaModFix/>
          </a:blip>
          <a:srcRect/>
          <a:stretch>
            <a:fillRect/>
          </a:stretch>
        </p:blipFill>
        <p:spPr>
          <a:xfrm>
            <a:off x="9101070" y="163290"/>
            <a:ext cx="2882162" cy="739490"/>
          </a:xfrm>
          <a:prstGeom prst="rect">
            <a:avLst/>
          </a:prstGeom>
        </p:spPr>
      </p:pic>
      <p:sp>
        <p:nvSpPr>
          <p:cNvPr id="49"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02</a:t>
            </a:r>
          </a:p>
        </p:txBody>
      </p:sp>
      <p:sp>
        <p:nvSpPr>
          <p:cNvPr id="50"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51" name="文本框 92"/>
          <p:cNvSpPr txBox="1"/>
          <p:nvPr/>
        </p:nvSpPr>
        <p:spPr>
          <a:xfrm>
            <a:off x="-189759" y="787977"/>
            <a:ext cx="4730750" cy="546100"/>
          </a:xfrm>
          <a:prstGeom prst="rect">
            <a:avLst/>
          </a:prstGeom>
          <a:noFill/>
        </p:spPr>
        <p:txBody>
          <a:bodyPr wrap="square">
            <a:spAutoFit/>
          </a:bodyPr>
          <a:lstStyle/>
          <a:p>
            <a:pPr indent="457200" algn="l">
              <a:lnSpc>
                <a:spcPct val="150000"/>
              </a:lnSpc>
            </a:pPr>
            <a:r>
              <a:rPr lang="zh-CN" sz="2000" b="1">
                <a:latin typeface="微软雅黑" panose="020B0503020204020204" charset="-122"/>
                <a:ea typeface="微软雅黑" panose="020B0503020204020204" charset="-122"/>
                <a:cs typeface="+mn-cs"/>
              </a:rPr>
              <a:t>问题可视化展示</a:t>
            </a:r>
          </a:p>
        </p:txBody>
      </p:sp>
      <p:sp>
        <p:nvSpPr>
          <p:cNvPr id="52" name="文本框 92"/>
          <p:cNvSpPr txBox="1"/>
          <p:nvPr/>
        </p:nvSpPr>
        <p:spPr>
          <a:xfrm>
            <a:off x="4847108" y="5800872"/>
            <a:ext cx="2266950" cy="546100"/>
          </a:xfrm>
          <a:prstGeom prst="rect">
            <a:avLst/>
          </a:prstGeom>
          <a:noFill/>
        </p:spPr>
        <p:txBody>
          <a:bodyPr wrap="square">
            <a:spAutoFit/>
          </a:bodyPr>
          <a:lstStyle/>
          <a:p>
            <a:pPr indent="457200" algn="l">
              <a:lnSpc>
                <a:spcPct val="150000"/>
              </a:lnSpc>
            </a:pPr>
            <a:r>
              <a:rPr lang="en-US" sz="2000" b="1" dirty="0">
                <a:latin typeface="微软雅黑" panose="020B0503020204020204" charset="-122"/>
                <a:ea typeface="微软雅黑" panose="020B0503020204020204" charset="-122"/>
                <a:cs typeface="+mn-cs"/>
              </a:rPr>
              <a:t>75%</a:t>
            </a:r>
            <a:r>
              <a:rPr lang="zh-CN" sz="2000" b="1">
                <a:latin typeface="微软雅黑" panose="020B0503020204020204" charset="-122"/>
                <a:ea typeface="微软雅黑" panose="020B0503020204020204" charset="-122"/>
                <a:cs typeface="+mn-cs"/>
              </a:rPr>
              <a:t>稠密度</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p:nvPr/>
        </p:nvPicPr>
        <p:blipFill>
          <a:blip r:embed="rId2"/>
          <a:srcRect l="12018" t="11550" r="9386" b="9942"/>
          <a:stretch>
            <a:fillRect/>
          </a:stretch>
        </p:blipFill>
        <p:spPr>
          <a:xfrm>
            <a:off x="7880684" y="2201299"/>
            <a:ext cx="4117254" cy="2455403"/>
          </a:xfrm>
          <a:prstGeom prst="rect">
            <a:avLst/>
          </a:prstGeom>
        </p:spPr>
      </p:pic>
      <p:pic>
        <p:nvPicPr>
          <p:cNvPr id="55" name="图片 54"/>
          <p:cNvPicPr/>
          <p:nvPr/>
        </p:nvPicPr>
        <p:blipFill>
          <a:blip r:embed="rId3"/>
          <a:srcRect l="12193" t="11404" r="9561" b="10234"/>
          <a:stretch>
            <a:fillRect/>
          </a:stretch>
        </p:blipFill>
        <p:spPr>
          <a:xfrm>
            <a:off x="6096001" y="1842536"/>
            <a:ext cx="5303921" cy="3172929"/>
          </a:xfrm>
          <a:prstGeom prst="rect">
            <a:avLst/>
          </a:prstGeom>
        </p:spPr>
      </p:pic>
      <p:pic>
        <p:nvPicPr>
          <p:cNvPr id="56" name="图片 55"/>
          <p:cNvPicPr/>
          <p:nvPr/>
        </p:nvPicPr>
        <p:blipFill>
          <a:blip r:embed="rId4"/>
          <a:srcRect l="12018" t="11404" r="9386" b="10234"/>
          <a:stretch>
            <a:fillRect/>
          </a:stretch>
        </p:blipFill>
        <p:spPr>
          <a:xfrm>
            <a:off x="190500" y="2201299"/>
            <a:ext cx="4030577" cy="2455403"/>
          </a:xfrm>
          <a:prstGeom prst="rect">
            <a:avLst/>
          </a:prstGeom>
        </p:spPr>
      </p:pic>
      <p:pic>
        <p:nvPicPr>
          <p:cNvPr id="58" name="图片 57"/>
          <p:cNvPicPr/>
          <p:nvPr/>
        </p:nvPicPr>
        <p:blipFill>
          <a:blip r:embed="rId5"/>
          <a:srcRect l="11769" t="11167" r="9215" b="9865"/>
          <a:stretch>
            <a:fillRect/>
          </a:stretch>
        </p:blipFill>
        <p:spPr>
          <a:xfrm>
            <a:off x="855799" y="1842536"/>
            <a:ext cx="5403337" cy="3172929"/>
          </a:xfrm>
          <a:prstGeom prst="rect">
            <a:avLst/>
          </a:prstGeom>
        </p:spPr>
      </p:pic>
      <p:pic>
        <p:nvPicPr>
          <p:cNvPr id="60" name="图片 59"/>
          <p:cNvPicPr/>
          <p:nvPr/>
        </p:nvPicPr>
        <p:blipFill>
          <a:blip r:embed="rId6"/>
          <a:srcRect l="12281" t="11403" r="9386" b="9942"/>
          <a:stretch>
            <a:fillRect/>
          </a:stretch>
        </p:blipFill>
        <p:spPr>
          <a:xfrm>
            <a:off x="2528412" y="1301401"/>
            <a:ext cx="7135177" cy="4255197"/>
          </a:xfrm>
          <a:prstGeom prst="rect">
            <a:avLst/>
          </a:prstGeom>
        </p:spPr>
      </p:pic>
      <p:pic>
        <p:nvPicPr>
          <p:cNvPr id="57" name="图片 4"/>
          <p:cNvPicPr>
            <a:picLocks noChangeAspect="1"/>
          </p:cNvPicPr>
          <p:nvPr/>
        </p:nvPicPr>
        <p:blipFill>
          <a:blip r:embed="rId7">
            <a:alphaModFix/>
          </a:blip>
          <a:srcRect/>
          <a:stretch>
            <a:fillRect/>
          </a:stretch>
        </p:blipFill>
        <p:spPr>
          <a:xfrm>
            <a:off x="9101070" y="163290"/>
            <a:ext cx="2882162" cy="739490"/>
          </a:xfrm>
          <a:prstGeom prst="rect">
            <a:avLst/>
          </a:prstGeom>
        </p:spPr>
      </p:pic>
      <p:sp>
        <p:nvSpPr>
          <p:cNvPr id="61"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02</a:t>
            </a:r>
          </a:p>
        </p:txBody>
      </p:sp>
      <p:sp>
        <p:nvSpPr>
          <p:cNvPr id="62"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63" name="文本框 92"/>
          <p:cNvSpPr txBox="1"/>
          <p:nvPr/>
        </p:nvSpPr>
        <p:spPr>
          <a:xfrm>
            <a:off x="-189759" y="787977"/>
            <a:ext cx="4730750" cy="546100"/>
          </a:xfrm>
          <a:prstGeom prst="rect">
            <a:avLst/>
          </a:prstGeom>
          <a:noFill/>
        </p:spPr>
        <p:txBody>
          <a:bodyPr wrap="square">
            <a:spAutoFit/>
          </a:bodyPr>
          <a:lstStyle/>
          <a:p>
            <a:pPr indent="457200" algn="l">
              <a:lnSpc>
                <a:spcPct val="150000"/>
              </a:lnSpc>
            </a:pPr>
            <a:r>
              <a:rPr lang="zh-CN" sz="2000" b="1">
                <a:latin typeface="微软雅黑" panose="020B0503020204020204" charset="-122"/>
                <a:ea typeface="微软雅黑" panose="020B0503020204020204" charset="-122"/>
                <a:cs typeface="+mn-cs"/>
              </a:rPr>
              <a:t>问题可视化展示</a:t>
            </a:r>
          </a:p>
        </p:txBody>
      </p:sp>
      <p:sp>
        <p:nvSpPr>
          <p:cNvPr id="64" name="文本框 92"/>
          <p:cNvSpPr txBox="1"/>
          <p:nvPr/>
        </p:nvSpPr>
        <p:spPr>
          <a:xfrm>
            <a:off x="4847108" y="5800872"/>
            <a:ext cx="2266950" cy="546100"/>
          </a:xfrm>
          <a:prstGeom prst="rect">
            <a:avLst/>
          </a:prstGeom>
          <a:noFill/>
        </p:spPr>
        <p:txBody>
          <a:bodyPr wrap="square">
            <a:spAutoFit/>
          </a:bodyPr>
          <a:lstStyle/>
          <a:p>
            <a:pPr indent="457200" algn="l">
              <a:lnSpc>
                <a:spcPct val="150000"/>
              </a:lnSpc>
            </a:pPr>
            <a:r>
              <a:rPr lang="en-US" sz="2000" b="1" dirty="0">
                <a:latin typeface="微软雅黑" panose="020B0503020204020204" charset="-122"/>
                <a:ea typeface="微软雅黑" panose="020B0503020204020204" charset="-122"/>
                <a:cs typeface="+mn-cs"/>
              </a:rPr>
              <a:t>100%</a:t>
            </a:r>
            <a:r>
              <a:rPr lang="zh-CN" sz="2000" b="1">
                <a:latin typeface="微软雅黑" panose="020B0503020204020204" charset="-122"/>
                <a:ea typeface="微软雅黑" panose="020B0503020204020204" charset="-122"/>
                <a:cs typeface="+mn-cs"/>
              </a:rPr>
              <a:t>稠密度</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92"/>
          <p:cNvSpPr txBox="1"/>
          <p:nvPr/>
        </p:nvSpPr>
        <p:spPr>
          <a:xfrm>
            <a:off x="1134884" y="1051747"/>
            <a:ext cx="9417050" cy="961289"/>
          </a:xfrm>
          <a:prstGeom prst="rect">
            <a:avLst/>
          </a:prstGeom>
          <a:noFill/>
          <a:ln w="12700">
            <a:prstDash val="solid"/>
          </a:ln>
        </p:spPr>
        <p:txBody>
          <a:bodyPr wrap="square">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1" dirty="0">
                <a:solidFill>
                  <a:srgbClr val="1A1A1A">
                    <a:alpha val="100000"/>
                  </a:srgbClr>
                </a:solidFill>
              </a:rPr>
              <a:t>测试</a:t>
            </a:r>
            <a:r>
              <a:rPr sz="2000" b="1" dirty="0" err="1">
                <a:solidFill>
                  <a:srgbClr val="FF0000"/>
                </a:solidFill>
              </a:rPr>
              <a:t>稠密度</a:t>
            </a:r>
            <a:r>
              <a:rPr lang="zh-CN" sz="2000" b="1" dirty="0">
                <a:solidFill>
                  <a:srgbClr val="1A1A1A">
                    <a:alpha val="100000"/>
                  </a:srgbClr>
                </a:solidFill>
              </a:rPr>
              <a:t>不同的条件下</a:t>
            </a:r>
            <a:r>
              <a:rPr sz="2000" b="1" dirty="0" err="1">
                <a:solidFill>
                  <a:srgbClr val="FF0000"/>
                </a:solidFill>
                <a:latin typeface="微软雅黑" panose="020B0503020204020204" charset="-122"/>
                <a:ea typeface="微软雅黑" panose="020B0503020204020204" charset="-122"/>
                <a:cs typeface="+mn-cs"/>
              </a:rPr>
              <a:t>完全图</a:t>
            </a:r>
            <a:r>
              <a:rPr sz="2000" b="1" dirty="0" err="1">
                <a:solidFill>
                  <a:srgbClr val="1A1A1A">
                    <a:alpha val="100000"/>
                  </a:srgbClr>
                </a:solidFill>
                <a:latin typeface="微软雅黑" panose="020B0503020204020204" charset="-122"/>
                <a:ea typeface="微软雅黑" panose="020B0503020204020204" charset="-122"/>
                <a:cs typeface="+mn-cs"/>
              </a:rPr>
              <a:t>TSP下每个算法的平均准确率</a:t>
            </a:r>
            <a:r>
              <a:rPr lang="zh-CN" sz="2000" b="1" dirty="0">
                <a:solidFill>
                  <a:srgbClr val="1A1A1A">
                    <a:alpha val="100000"/>
                  </a:srgbClr>
                </a:solidFill>
                <a:latin typeface="微软雅黑" panose="020B0503020204020204" charset="-122"/>
                <a:ea typeface="微软雅黑" panose="020B0503020204020204" charset="-122"/>
                <a:cs typeface="+mn-cs"/>
              </a:rPr>
              <a:t>，以确定算法的稳定性，可以发现蚁群优化算法具有很强的稳定性</a:t>
            </a:r>
            <a:r>
              <a:rPr lang="zh-CN" altLang="en-US" sz="2000" b="1" dirty="0">
                <a:solidFill>
                  <a:srgbClr val="1A1A1A">
                    <a:alpha val="100000"/>
                  </a:srgbClr>
                </a:solidFill>
                <a:latin typeface="微软雅黑" panose="020B0503020204020204" charset="-122"/>
                <a:ea typeface="微软雅黑" panose="020B0503020204020204" charset="-122"/>
                <a:cs typeface="+mn-cs"/>
              </a:rPr>
              <a:t>。</a:t>
            </a:r>
            <a:endParaRPr lang="zh-CN" sz="2000" b="1" dirty="0">
              <a:solidFill>
                <a:srgbClr val="1A1A1A">
                  <a:alpha val="100000"/>
                </a:srgbClr>
              </a:solidFill>
              <a:latin typeface="微软雅黑" panose="020B0503020204020204" charset="-122"/>
              <a:ea typeface="微软雅黑" panose="020B0503020204020204" charset="-122"/>
              <a:cs typeface="+mn-cs"/>
            </a:endParaRPr>
          </a:p>
        </p:txBody>
      </p:sp>
      <p:pic>
        <p:nvPicPr>
          <p:cNvPr id="132"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33"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134" name="文本框 133"/>
          <p:cNvSpPr txBox="1"/>
          <p:nvPr/>
        </p:nvSpPr>
        <p:spPr>
          <a:xfrm>
            <a:off x="-1091514" y="175104"/>
            <a:ext cx="609600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实验结果</a:t>
            </a:r>
          </a:p>
        </p:txBody>
      </p:sp>
      <p:pic>
        <p:nvPicPr>
          <p:cNvPr id="135" name="图片 134"/>
          <p:cNvPicPr>
            <a:picLocks noChangeAspect="1"/>
          </p:cNvPicPr>
          <p:nvPr/>
        </p:nvPicPr>
        <p:blipFill>
          <a:blip r:embed="rId3"/>
          <a:stretch>
            <a:fillRect/>
          </a:stretch>
        </p:blipFill>
        <p:spPr>
          <a:xfrm>
            <a:off x="2679873" y="2204014"/>
            <a:ext cx="6832255" cy="4099351"/>
          </a:xfrm>
          <a:prstGeom prst="rect">
            <a:avLst/>
          </a:prstGeom>
        </p:spPr>
      </p:pic>
      <p:sp>
        <p:nvSpPr>
          <p:cNvPr id="136" name="文本框 135"/>
          <p:cNvSpPr txBox="1"/>
          <p:nvPr/>
        </p:nvSpPr>
        <p:spPr>
          <a:xfrm>
            <a:off x="4679815" y="6144396"/>
            <a:ext cx="3074429" cy="546100"/>
          </a:xfrm>
          <a:prstGeom prst="rect">
            <a:avLst/>
          </a:prstGeom>
        </p:spPr>
        <p:txBody>
          <a:bodyPr>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2000" b="1" dirty="0" err="1">
                <a:solidFill>
                  <a:srgbClr val="1A1A1A">
                    <a:alpha val="100000"/>
                  </a:srgbClr>
                </a:solidFill>
                <a:latin typeface="微软雅黑" panose="020B0503020204020204" charset="-122"/>
                <a:ea typeface="微软雅黑" panose="020B0503020204020204" charset="-122"/>
                <a:cs typeface="+mn-cs"/>
              </a:rPr>
              <a:t>平均准确率</a:t>
            </a:r>
            <a:r>
              <a:rPr lang="zh-CN" sz="2000" b="1" dirty="0">
                <a:solidFill>
                  <a:srgbClr val="1A1A1A">
                    <a:alpha val="100000"/>
                  </a:srgbClr>
                </a:solidFill>
                <a:latin typeface="微软雅黑" panose="020B0503020204020204" charset="-122"/>
                <a:ea typeface="微软雅黑" panose="020B0503020204020204" charset="-122"/>
                <a:cs typeface="+mn-cs"/>
              </a:rPr>
              <a:t>变化对比</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5"/>
          <p:cNvPicPr>
            <a:picLocks noChangeAspect="1"/>
          </p:cNvPicPr>
          <p:nvPr/>
        </p:nvPicPr>
        <p:blipFill rotWithShape="1">
          <a:blip r:embed="rId3"/>
          <a:srcRect l="2862" t="36785" r="2862" b="30533"/>
          <a:stretch>
            <a:fillRect/>
          </a:stretch>
        </p:blipFill>
        <p:spPr>
          <a:xfrm>
            <a:off x="0" y="4040298"/>
            <a:ext cx="12191999" cy="2817702"/>
          </a:xfrm>
          <a:custGeom>
            <a:avLst/>
            <a:gdLst>
              <a:gd name="connsiteX0" fmla="*/ 0 w 12191999"/>
              <a:gd name="connsiteY0" fmla="*/ 0 h 2489200"/>
              <a:gd name="connsiteX1" fmla="*/ 12191999 w 12191999"/>
              <a:gd name="connsiteY1" fmla="*/ 0 h 2489200"/>
              <a:gd name="connsiteX2" fmla="*/ 12191999 w 12191999"/>
              <a:gd name="connsiteY2" fmla="*/ 2489200 h 2489200"/>
              <a:gd name="connsiteX3" fmla="*/ 0 w 12191999"/>
              <a:gd name="connsiteY3" fmla="*/ 2489200 h 2489200"/>
            </a:gdLst>
            <a:ahLst/>
            <a:cxnLst>
              <a:cxn ang="0">
                <a:pos x="connsiteX0" y="connsiteY0"/>
              </a:cxn>
              <a:cxn ang="0">
                <a:pos x="connsiteX1" y="connsiteY1"/>
              </a:cxn>
              <a:cxn ang="0">
                <a:pos x="connsiteX2" y="connsiteY2"/>
              </a:cxn>
              <a:cxn ang="0">
                <a:pos x="connsiteX3" y="connsiteY3"/>
              </a:cxn>
            </a:cxnLst>
            <a:rect l="l" t="t" r="r" b="b"/>
            <a:pathLst>
              <a:path w="12191999" h="2489200">
                <a:moveTo>
                  <a:pt x="0" y="0"/>
                </a:moveTo>
                <a:lnTo>
                  <a:pt x="12191999" y="0"/>
                </a:lnTo>
                <a:lnTo>
                  <a:pt x="12191999" y="2489200"/>
                </a:lnTo>
                <a:lnTo>
                  <a:pt x="0" y="2489200"/>
                </a:lnTo>
                <a:close/>
              </a:path>
            </a:pathLst>
          </a:custGeom>
        </p:spPr>
      </p:pic>
      <p:sp>
        <p:nvSpPr>
          <p:cNvPr id="67" name="微信：2090298045【陈西】公众号：陈西设计之家。微信搜索即可。更多免费PPT模版教程等都可以在公众号内获取。PPT高端定制/发布会PPT设计"/>
          <p:cNvSpPr/>
          <p:nvPr/>
        </p:nvSpPr>
        <p:spPr>
          <a:xfrm flipH="1" flipV="1">
            <a:off x="0" y="4040295"/>
            <a:ext cx="12192000" cy="2817705"/>
          </a:xfrm>
          <a:prstGeom prst="round2SameRect">
            <a:avLst>
              <a:gd name="adj1" fmla="val 0"/>
              <a:gd name="adj2" fmla="val 0"/>
            </a:avLst>
          </a:prstGeom>
          <a:gradFill flip="none" rotWithShape="1">
            <a:gsLst>
              <a:gs pos="0">
                <a:srgbClr val="2E3AFF">
                  <a:alpha val="92000"/>
                </a:srgbClr>
              </a:gs>
              <a:gs pos="100000">
                <a:srgbClr val="008CFB">
                  <a:alpha val="9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微信：2090298045【陈西】公众号：陈西设计之家。微信搜索即可。更多免费PPT模版教程等都可以在公众号内获取。PPT高端定制/发布会PPT设计"/>
          <p:cNvSpPr/>
          <p:nvPr/>
        </p:nvSpPr>
        <p:spPr>
          <a:xfrm>
            <a:off x="501968" y="1116406"/>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2E3AFF">
                  <a:alpha val="20000"/>
                </a:srgbClr>
              </a:gs>
              <a:gs pos="100000">
                <a:srgbClr val="008CFB">
                  <a:alpha val="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9" name="组合 14"/>
          <p:cNvGrpSpPr/>
          <p:nvPr/>
        </p:nvGrpSpPr>
        <p:grpSpPr>
          <a:xfrm>
            <a:off x="3416758" y="491330"/>
            <a:ext cx="5537718" cy="294898"/>
            <a:chOff x="4198168" y="535482"/>
            <a:chExt cx="3762148" cy="294898"/>
          </a:xfrm>
        </p:grpSpPr>
        <p:grpSp>
          <p:nvGrpSpPr>
            <p:cNvPr id="70" name="组合 15"/>
            <p:cNvGrpSpPr/>
            <p:nvPr/>
          </p:nvGrpSpPr>
          <p:grpSpPr>
            <a:xfrm>
              <a:off x="7614439" y="535482"/>
              <a:ext cx="345877" cy="294898"/>
              <a:chOff x="10177509" y="461722"/>
              <a:chExt cx="1055450" cy="899887"/>
            </a:xfrm>
          </p:grpSpPr>
          <p:sp>
            <p:nvSpPr>
              <p:cNvPr id="71" name="椭圆 19"/>
              <p:cNvSpPr/>
              <p:nvPr/>
            </p:nvSpPr>
            <p:spPr>
              <a:xfrm>
                <a:off x="10456352" y="461722"/>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20"/>
              <p:cNvSpPr/>
              <p:nvPr/>
            </p:nvSpPr>
            <p:spPr>
              <a:xfrm>
                <a:off x="10177509" y="792231"/>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16"/>
            <p:cNvGrpSpPr/>
            <p:nvPr/>
          </p:nvGrpSpPr>
          <p:grpSpPr>
            <a:xfrm flipH="1">
              <a:off x="4198168" y="535482"/>
              <a:ext cx="345877" cy="294898"/>
              <a:chOff x="10177509" y="461722"/>
              <a:chExt cx="1055450" cy="899887"/>
            </a:xfrm>
          </p:grpSpPr>
          <p:sp>
            <p:nvSpPr>
              <p:cNvPr id="74" name="微信：2090298045【陈西】公众号：陈西设计之家。微信搜索即可。更多免费PPT模版教程等都可以在公众号内获取。PPT高端定制/发布会PPT设计"/>
              <p:cNvSpPr/>
              <p:nvPr/>
            </p:nvSpPr>
            <p:spPr>
              <a:xfrm>
                <a:off x="10456352" y="461722"/>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18"/>
              <p:cNvSpPr/>
              <p:nvPr/>
            </p:nvSpPr>
            <p:spPr>
              <a:xfrm>
                <a:off x="10177509" y="792231"/>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 name="矩形: 圆角 21"/>
          <p:cNvSpPr/>
          <p:nvPr/>
        </p:nvSpPr>
        <p:spPr>
          <a:xfrm>
            <a:off x="695984" y="1276405"/>
            <a:ext cx="3356642" cy="4785819"/>
          </a:xfrm>
          <a:prstGeom prst="roundRect">
            <a:avLst>
              <a:gd name="adj" fmla="val 3695"/>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22"/>
          <p:cNvSpPr/>
          <p:nvPr/>
        </p:nvSpPr>
        <p:spPr>
          <a:xfrm>
            <a:off x="4417679" y="1276421"/>
            <a:ext cx="3356642" cy="4785804"/>
          </a:xfrm>
          <a:prstGeom prst="roundRect">
            <a:avLst>
              <a:gd name="adj" fmla="val 3695"/>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微信：2090298045【陈西】公众号：陈西设计之家。微信搜索即可。更多免费PPT模版教程等都可以在公众号内获取。PPT高端定制/发布会PPT设计"/>
          <p:cNvSpPr/>
          <p:nvPr/>
        </p:nvSpPr>
        <p:spPr>
          <a:xfrm>
            <a:off x="8139374" y="1276421"/>
            <a:ext cx="3356642" cy="4785804"/>
          </a:xfrm>
          <a:prstGeom prst="roundRect">
            <a:avLst>
              <a:gd name="adj" fmla="val 3695"/>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25"/>
          <p:cNvSpPr txBox="1"/>
          <p:nvPr/>
        </p:nvSpPr>
        <p:spPr>
          <a:xfrm>
            <a:off x="695984" y="1649333"/>
            <a:ext cx="3175000" cy="584775"/>
          </a:xfrm>
          <a:prstGeom prst="rect">
            <a:avLst/>
          </a:prstGeom>
          <a:noFill/>
        </p:spPr>
        <p:txBody>
          <a:bodyPr wrap="square" rtlCol="0">
            <a:spAutoFit/>
          </a:bodyPr>
          <a:lstStyle/>
          <a:p>
            <a:pPr algn="ctr"/>
            <a:r>
              <a:rPr lang="zh-CN" sz="32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蚁群算法</a:t>
            </a:r>
          </a:p>
        </p:txBody>
      </p:sp>
      <p:sp>
        <p:nvSpPr>
          <p:cNvPr id="80" name="文本框 26"/>
          <p:cNvSpPr txBox="1"/>
          <p:nvPr/>
        </p:nvSpPr>
        <p:spPr>
          <a:xfrm>
            <a:off x="1064284" y="2521693"/>
            <a:ext cx="2806700" cy="2533899"/>
          </a:xfrm>
          <a:prstGeom prst="rect">
            <a:avLst/>
          </a:prstGeom>
          <a:noFill/>
        </p:spPr>
        <p:txBody>
          <a:bodyPr wrap="square" rtlCol="0">
            <a:spAutoFit/>
          </a:bodyPr>
          <a:lstStyle/>
          <a:p>
            <a:pPr algn="l">
              <a:lnSpc>
                <a:spcPct val="135000"/>
              </a:lnSpc>
            </a:pPr>
            <a:r>
              <a:rPr sz="2400" dirty="0" err="1">
                <a:solidFill>
                  <a:srgbClr val="333333">
                    <a:alpha val="100000"/>
                  </a:srgbClr>
                </a:solidFill>
                <a:latin typeface="微软雅黑" panose="020B0503020204020204" charset="-122"/>
                <a:ea typeface="微软雅黑" panose="020B0503020204020204" charset="-122"/>
                <a:cs typeface="+mn-cs"/>
              </a:rPr>
              <a:t>蚂蚁数量</a:t>
            </a:r>
            <a:r>
              <a:rPr lang="zh-CN" sz="2400" dirty="0">
                <a:solidFill>
                  <a:srgbClr val="333333">
                    <a:alpha val="100000"/>
                  </a:srgbClr>
                </a:solidFill>
                <a:latin typeface="微软雅黑" panose="020B0503020204020204" charset="-122"/>
                <a:ea typeface="微软雅黑" panose="020B0503020204020204" charset="-122"/>
                <a:cs typeface="+mn-cs"/>
              </a:rPr>
              <a:t>：</a:t>
            </a:r>
            <a:r>
              <a:rPr sz="2400" dirty="0">
                <a:solidFill>
                  <a:srgbClr val="333333">
                    <a:alpha val="100000"/>
                  </a:srgbClr>
                </a:solidFill>
                <a:latin typeface="微软雅黑" panose="020B0503020204020204" charset="-122"/>
                <a:ea typeface="微软雅黑" panose="020B0503020204020204" charset="-122"/>
                <a:cs typeface="+mn-cs"/>
              </a:rPr>
              <a:t>10</a:t>
            </a:r>
          </a:p>
          <a:p>
            <a:pPr algn="l">
              <a:lnSpc>
                <a:spcPct val="135000"/>
              </a:lnSpc>
            </a:pPr>
            <a:r>
              <a:rPr sz="2400" dirty="0" err="1">
                <a:solidFill>
                  <a:srgbClr val="333333">
                    <a:alpha val="100000"/>
                  </a:srgbClr>
                </a:solidFill>
                <a:latin typeface="微软雅黑" panose="020B0503020204020204" charset="-122"/>
                <a:ea typeface="微软雅黑" panose="020B0503020204020204" charset="-122"/>
                <a:cs typeface="+mn-cs"/>
              </a:rPr>
              <a:t>迭代次数</a:t>
            </a:r>
            <a:r>
              <a:rPr lang="zh-CN" sz="2400" dirty="0">
                <a:solidFill>
                  <a:srgbClr val="333333">
                    <a:alpha val="100000"/>
                  </a:srgbClr>
                </a:solidFill>
                <a:latin typeface="微软雅黑" panose="020B0503020204020204" charset="-122"/>
                <a:ea typeface="微软雅黑" panose="020B0503020204020204" charset="-122"/>
                <a:cs typeface="+mn-cs"/>
              </a:rPr>
              <a:t>：</a:t>
            </a:r>
            <a:r>
              <a:rPr sz="2400" dirty="0">
                <a:solidFill>
                  <a:srgbClr val="333333">
                    <a:alpha val="100000"/>
                  </a:srgbClr>
                </a:solidFill>
                <a:latin typeface="微软雅黑" panose="020B0503020204020204" charset="-122"/>
                <a:ea typeface="微软雅黑" panose="020B0503020204020204" charset="-122"/>
                <a:cs typeface="+mn-cs"/>
              </a:rPr>
              <a:t>1</a:t>
            </a:r>
            <a:r>
              <a:rPr lang="en-US" altLang="zh-CN" sz="2400" dirty="0">
                <a:solidFill>
                  <a:srgbClr val="333333">
                    <a:alpha val="100000"/>
                  </a:srgbClr>
                </a:solidFill>
                <a:latin typeface="微软雅黑" panose="020B0503020204020204" charset="-122"/>
                <a:ea typeface="微软雅黑" panose="020B0503020204020204" charset="-122"/>
                <a:cs typeface="+mn-cs"/>
              </a:rPr>
              <a:t>0</a:t>
            </a:r>
            <a:endParaRPr lang="en-US" altLang="zh-CN" sz="2400" dirty="0">
              <a:solidFill>
                <a:srgbClr val="333333">
                  <a:alpha val="100000"/>
                </a:srgbClr>
              </a:solidFill>
              <a:latin typeface="微软雅黑" panose="020B0503020204020204" charset="-122"/>
              <a:ea typeface="微软雅黑" panose="020B0503020204020204" charset="-122"/>
            </a:endParaRPr>
          </a:p>
          <a:p>
            <a:pPr algn="l">
              <a:lnSpc>
                <a:spcPct val="135000"/>
              </a:lnSpc>
            </a:pPr>
            <a:r>
              <a:rPr sz="2400" dirty="0">
                <a:solidFill>
                  <a:srgbClr val="333333">
                    <a:alpha val="100000"/>
                  </a:srgbClr>
                </a:solidFill>
                <a:latin typeface="微软雅黑" panose="020B0503020204020204" charset="-122"/>
                <a:ea typeface="微软雅黑" panose="020B0503020204020204" charset="-122"/>
                <a:cs typeface="+mn-cs"/>
              </a:rPr>
              <a:t>α=1，β=2，</a:t>
            </a:r>
          </a:p>
          <a:p>
            <a:pPr algn="l">
              <a:lnSpc>
                <a:spcPct val="135000"/>
              </a:lnSpc>
            </a:pPr>
            <a:r>
              <a:rPr sz="2400" dirty="0" err="1">
                <a:solidFill>
                  <a:srgbClr val="333333">
                    <a:alpha val="100000"/>
                  </a:srgbClr>
                </a:solidFill>
                <a:latin typeface="微软雅黑" panose="020B0503020204020204" charset="-122"/>
                <a:ea typeface="微软雅黑" panose="020B0503020204020204" charset="-122"/>
                <a:cs typeface="+mn-cs"/>
              </a:rPr>
              <a:t>信息素衰减率</a:t>
            </a:r>
            <a:r>
              <a:rPr sz="2400" dirty="0">
                <a:solidFill>
                  <a:srgbClr val="333333">
                    <a:alpha val="100000"/>
                  </a:srgbClr>
                </a:solidFill>
                <a:latin typeface="微软雅黑" panose="020B0503020204020204" charset="-122"/>
                <a:ea typeface="微软雅黑" panose="020B0503020204020204" charset="-122"/>
                <a:cs typeface="+mn-cs"/>
              </a:rPr>
              <a:t>=0.5，Q=100</a:t>
            </a:r>
          </a:p>
        </p:txBody>
      </p:sp>
      <p:sp>
        <p:nvSpPr>
          <p:cNvPr id="81" name="微信：2090298045【陈西】公众号：陈西设计之家。微信搜索即可。更多免费PPT模版教程等都可以在公众号内获取。PPT高端定制/发布会PPT设计"/>
          <p:cNvSpPr/>
          <p:nvPr/>
        </p:nvSpPr>
        <p:spPr>
          <a:xfrm>
            <a:off x="1405078" y="5888679"/>
            <a:ext cx="2011680" cy="347090"/>
          </a:xfrm>
          <a:prstGeom prst="roundRect">
            <a:avLst>
              <a:gd name="adj" fmla="val 50000"/>
            </a:avLst>
          </a:prstGeom>
          <a:gradFill>
            <a:gsLst>
              <a:gs pos="0">
                <a:srgbClr val="2E3AFF"/>
              </a:gs>
              <a:gs pos="100000">
                <a:srgbClr val="008CFB"/>
              </a:gs>
            </a:gsLst>
            <a:lin ang="2700000" scaled="1"/>
          </a:gradFill>
          <a:ln>
            <a:noFill/>
          </a:ln>
          <a:effectLst>
            <a:outerShdw blurRad="177800" dist="76200" dir="2700000" algn="tl" rotWithShape="0">
              <a:srgbClr val="2E3AFF">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31"/>
          <p:cNvSpPr txBox="1"/>
          <p:nvPr/>
        </p:nvSpPr>
        <p:spPr>
          <a:xfrm>
            <a:off x="4671204" y="2672897"/>
            <a:ext cx="2922815" cy="2185214"/>
          </a:xfrm>
          <a:prstGeom prst="rect">
            <a:avLst/>
          </a:prstGeom>
          <a:noFill/>
        </p:spPr>
        <p:txBody>
          <a:bodyPr wrap="square" rtlCol="0">
            <a:spAutoFit/>
          </a:bodyPr>
          <a:lstStyle/>
          <a:p>
            <a:r>
              <a:rPr sz="2400" dirty="0">
                <a:solidFill>
                  <a:srgbClr val="333333">
                    <a:alpha val="100000"/>
                  </a:srgbClr>
                </a:solidFill>
                <a:latin typeface="微软雅黑" panose="020B0503020204020204" charset="-122"/>
                <a:ea typeface="微软雅黑" panose="020B0503020204020204" charset="-122"/>
                <a:cs typeface="+mn-cs"/>
              </a:rPr>
              <a:t>MAX_NO_IMPROVE_EPOCHS=1000</a:t>
            </a:r>
          </a:p>
          <a:p>
            <a:endParaRPr sz="2400" dirty="0">
              <a:solidFill>
                <a:srgbClr val="333333">
                  <a:alpha val="100000"/>
                </a:srgbClr>
              </a:solidFill>
              <a:latin typeface="微软雅黑" panose="020B0503020204020204" charset="-122"/>
              <a:ea typeface="微软雅黑" panose="020B0503020204020204" charset="-122"/>
              <a:cs typeface="+mn-cs"/>
            </a:endParaRPr>
          </a:p>
          <a:p>
            <a:r>
              <a:rPr sz="2400" dirty="0">
                <a:solidFill>
                  <a:srgbClr val="333333">
                    <a:alpha val="100000"/>
                  </a:srgbClr>
                </a:solidFill>
                <a:latin typeface="微软雅黑" panose="020B0503020204020204" charset="-122"/>
                <a:ea typeface="微软雅黑" panose="020B0503020204020204" charset="-122"/>
                <a:cs typeface="+mn-cs"/>
              </a:rPr>
              <a:t>MAX_NO_IMPROVE_RESTARTS=3</a:t>
            </a:r>
          </a:p>
          <a:p>
            <a:endParaRPr lang="en-US" sz="1600" dirty="0">
              <a:solidFill>
                <a:srgbClr val="060607">
                  <a:alpha val="100000"/>
                </a:srgbClr>
              </a:solidFill>
              <a:highlight>
                <a:srgbClr val="FFFFFF">
                  <a:alpha val="100000"/>
                </a:srgbClr>
              </a:highlight>
              <a:latin typeface="-apple-system"/>
              <a:ea typeface="-apple-system"/>
              <a:cs typeface="+mn-cs"/>
            </a:endParaRPr>
          </a:p>
        </p:txBody>
      </p:sp>
      <p:sp>
        <p:nvSpPr>
          <p:cNvPr id="83" name="微信：2090298045【陈西】公众号：陈西设计之家。微信搜索即可。更多免费PPT模版教程等都可以在公众号内获取。PPT高端定制/发布会PPT设计"/>
          <p:cNvSpPr/>
          <p:nvPr/>
        </p:nvSpPr>
        <p:spPr>
          <a:xfrm>
            <a:off x="5126772" y="5888679"/>
            <a:ext cx="2011680" cy="347090"/>
          </a:xfrm>
          <a:prstGeom prst="roundRect">
            <a:avLst>
              <a:gd name="adj" fmla="val 50000"/>
            </a:avLst>
          </a:prstGeom>
          <a:gradFill>
            <a:gsLst>
              <a:gs pos="0">
                <a:srgbClr val="2E3AFF"/>
              </a:gs>
              <a:gs pos="100000">
                <a:srgbClr val="008CFB"/>
              </a:gs>
            </a:gsLst>
            <a:lin ang="2700000" scaled="1"/>
          </a:gradFill>
          <a:ln>
            <a:noFill/>
          </a:ln>
          <a:effectLst>
            <a:outerShdw blurRad="177800" dist="76200" dir="2700000" algn="tl" rotWithShape="0">
              <a:srgbClr val="2E3AFF">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4" name="文本框 36"/>
              <p:cNvSpPr txBox="1"/>
              <p:nvPr/>
            </p:nvSpPr>
            <p:spPr>
              <a:xfrm>
                <a:off x="8321016" y="2496920"/>
                <a:ext cx="3175000" cy="2537169"/>
              </a:xfrm>
              <a:prstGeom prst="rect">
                <a:avLst/>
              </a:prstGeom>
              <a:noFill/>
            </p:spPr>
            <p:txBody>
              <a:bodyPr wrap="square" rtlCol="0">
                <a:spAutoFit/>
              </a:bodyPr>
              <a:lstStyle/>
              <a:p>
                <a:pPr algn="l">
                  <a:lnSpc>
                    <a:spcPct val="135000"/>
                  </a:lnSpc>
                </a:pPr>
                <a:r>
                  <a:rPr lang="zh-CN" altLang="en-US" sz="2400" dirty="0">
                    <a:solidFill>
                      <a:srgbClr val="333333">
                        <a:alpha val="100000"/>
                      </a:srgbClr>
                    </a:solidFill>
                    <a:latin typeface="微软雅黑" panose="020B0503020204020204" charset="-122"/>
                    <a:ea typeface="微软雅黑" panose="020B0503020204020204" charset="-122"/>
                    <a:cs typeface="+mn-cs"/>
                  </a:rPr>
                  <a:t>初始温度</a:t>
                </a:r>
                <a:r>
                  <a:rPr lang="en-US" altLang="zh-CN" sz="2400" dirty="0">
                    <a:solidFill>
                      <a:srgbClr val="333333">
                        <a:alpha val="100000"/>
                      </a:srgbClr>
                    </a:solidFill>
                    <a:latin typeface="微软雅黑" panose="020B0503020204020204" charset="-122"/>
                    <a:ea typeface="微软雅黑" panose="020B0503020204020204" charset="-122"/>
                    <a:cs typeface="+mn-cs"/>
                  </a:rPr>
                  <a:t>:1500</a:t>
                </a:r>
              </a:p>
              <a:p>
                <a:pPr algn="l">
                  <a:lnSpc>
                    <a:spcPct val="135000"/>
                  </a:lnSpc>
                </a:pPr>
                <a:endParaRPr lang="en-US" altLang="zh-CN" sz="2400" dirty="0">
                  <a:solidFill>
                    <a:srgbClr val="333333">
                      <a:alpha val="100000"/>
                    </a:srgbClr>
                  </a:solidFill>
                  <a:latin typeface="微软雅黑" panose="020B0503020204020204" charset="-122"/>
                  <a:ea typeface="微软雅黑" panose="020B0503020204020204" charset="-122"/>
                  <a:cs typeface="+mn-cs"/>
                </a:endParaRPr>
              </a:p>
              <a:p>
                <a:pPr algn="l">
                  <a:lnSpc>
                    <a:spcPct val="135000"/>
                  </a:lnSpc>
                </a:pPr>
                <a:r>
                  <a:rPr lang="zh-CN" altLang="en-US" sz="2400" dirty="0" err="1">
                    <a:solidFill>
                      <a:srgbClr val="333333">
                        <a:alpha val="100000"/>
                      </a:srgbClr>
                    </a:solidFill>
                    <a:latin typeface="微软雅黑" panose="020B0503020204020204" charset="-122"/>
                    <a:ea typeface="微软雅黑" panose="020B0503020204020204" charset="-122"/>
                    <a:cs typeface="+mn-cs"/>
                  </a:rPr>
                  <a:t>温度衰减系数</a:t>
                </a:r>
                <a:r>
                  <a:rPr lang="zh-CN" altLang="en-US" sz="2400" dirty="0">
                    <a:solidFill>
                      <a:srgbClr val="333333">
                        <a:alpha val="100000"/>
                      </a:srgbClr>
                    </a:solidFill>
                    <a:latin typeface="微软雅黑" panose="020B0503020204020204" charset="-122"/>
                    <a:ea typeface="微软雅黑" panose="020B0503020204020204" charset="-122"/>
                    <a:cs typeface="+mn-cs"/>
                  </a:rPr>
                  <a:t>：</a:t>
                </a:r>
                <a:r>
                  <a:rPr lang="en-US" altLang="zh-CN" sz="2400" dirty="0">
                    <a:solidFill>
                      <a:srgbClr val="333333">
                        <a:alpha val="100000"/>
                      </a:srgbClr>
                    </a:solidFill>
                    <a:latin typeface="微软雅黑" panose="020B0503020204020204" charset="-122"/>
                    <a:ea typeface="微软雅黑" panose="020B0503020204020204" charset="-122"/>
                    <a:cs typeface="+mn-cs"/>
                  </a:rPr>
                  <a:t>0.997</a:t>
                </a:r>
              </a:p>
              <a:p>
                <a:pPr algn="l">
                  <a:lnSpc>
                    <a:spcPct val="135000"/>
                  </a:lnSpc>
                </a:pPr>
                <a:endParaRPr lang="zh-CN" altLang="en-US" sz="2400" dirty="0">
                  <a:solidFill>
                    <a:srgbClr val="333333">
                      <a:alpha val="100000"/>
                    </a:srgbClr>
                  </a:solidFill>
                  <a:latin typeface="微软雅黑" panose="020B0503020204020204" charset="-122"/>
                  <a:ea typeface="微软雅黑" panose="020B0503020204020204" charset="-122"/>
                  <a:cs typeface="+mn-cs"/>
                </a:endParaRPr>
              </a:p>
              <a:p>
                <a:pPr algn="l">
                  <a:lnSpc>
                    <a:spcPct val="135000"/>
                  </a:lnSpc>
                </a:pPr>
                <a:r>
                  <a:rPr lang="zh-CN" altLang="en-US" sz="2400" dirty="0" err="1">
                    <a:solidFill>
                      <a:srgbClr val="333333">
                        <a:alpha val="100000"/>
                      </a:srgbClr>
                    </a:solidFill>
                    <a:latin typeface="微软雅黑" panose="020B0503020204020204" charset="-122"/>
                    <a:ea typeface="微软雅黑" panose="020B0503020204020204" charset="-122"/>
                    <a:cs typeface="+mn-cs"/>
                  </a:rPr>
                  <a:t>最低温度阈值</a:t>
                </a:r>
                <a:r>
                  <a:rPr lang="zh-CN" altLang="en-US" sz="2400" dirty="0">
                    <a:solidFill>
                      <a:srgbClr val="333333">
                        <a:alpha val="100000"/>
                      </a:srgbClr>
                    </a:solidFill>
                    <a:latin typeface="微软雅黑" panose="020B0503020204020204" charset="-122"/>
                    <a:ea typeface="微软雅黑" panose="020B0503020204020204" charset="-122"/>
                  </a:rPr>
                  <a:t>：</a:t>
                </a:r>
                <a14:m>
                  <m:oMath xmlns:m="http://schemas.openxmlformats.org/officeDocument/2006/math">
                    <m:sSup>
                      <m:sSupPr>
                        <m:ctrlPr>
                          <a:rPr lang="zh-CN" altLang="en-US" sz="2400" i="1" smtClean="0">
                            <a:solidFill>
                              <a:srgbClr val="333333">
                                <a:alpha val="100000"/>
                              </a:srgbClr>
                            </a:solidFill>
                            <a:latin typeface="Cambria Math" panose="02040503050406030204" pitchFamily="18" charset="0"/>
                            <a:ea typeface="微软雅黑" panose="020B0503020204020204" charset="-122"/>
                          </a:rPr>
                        </m:ctrlPr>
                      </m:sSupPr>
                      <m:e>
                        <m:r>
                          <a:rPr lang="en-US" altLang="zh-CN" sz="2400" b="0" i="1" smtClean="0">
                            <a:solidFill>
                              <a:srgbClr val="333333">
                                <a:alpha val="100000"/>
                              </a:srgbClr>
                            </a:solidFill>
                            <a:latin typeface="Cambria Math" panose="02040503050406030204" pitchFamily="18" charset="0"/>
                            <a:ea typeface="微软雅黑" panose="020B0503020204020204" charset="-122"/>
                          </a:rPr>
                          <m:t>10</m:t>
                        </m:r>
                      </m:e>
                      <m:sup>
                        <m:r>
                          <a:rPr lang="en-US" altLang="zh-CN" sz="2400" b="0" i="1" smtClean="0">
                            <a:solidFill>
                              <a:srgbClr val="333333">
                                <a:alpha val="100000"/>
                              </a:srgbClr>
                            </a:solidFill>
                            <a:latin typeface="Cambria Math" panose="02040503050406030204" pitchFamily="18" charset="0"/>
                            <a:ea typeface="微软雅黑" panose="020B0503020204020204" charset="-122"/>
                          </a:rPr>
                          <m:t>−5</m:t>
                        </m:r>
                      </m:sup>
                    </m:sSup>
                  </m:oMath>
                </a14:m>
                <a:endParaRPr lang="en-US" sz="2400" dirty="0">
                  <a:solidFill>
                    <a:srgbClr val="333333">
                      <a:alpha val="100000"/>
                    </a:srgbClr>
                  </a:solidFill>
                  <a:latin typeface="微软雅黑" panose="020B0503020204020204" charset="-122"/>
                  <a:ea typeface="微软雅黑" panose="020B0503020204020204" charset="-122"/>
                  <a:cs typeface="+mn-cs"/>
                </a:endParaRPr>
              </a:p>
            </p:txBody>
          </p:sp>
        </mc:Choice>
        <mc:Fallback xmlns="">
          <p:sp>
            <p:nvSpPr>
              <p:cNvPr id="84" name="文本框 36"/>
              <p:cNvSpPr txBox="1">
                <a:spLocks noRot="1" noChangeAspect="1" noMove="1" noResize="1" noEditPoints="1" noAdjustHandles="1" noChangeArrowheads="1" noChangeShapeType="1" noTextEdit="1"/>
              </p:cNvSpPr>
              <p:nvPr/>
            </p:nvSpPr>
            <p:spPr>
              <a:xfrm>
                <a:off x="8321016" y="2496920"/>
                <a:ext cx="3175000" cy="2537169"/>
              </a:xfrm>
              <a:prstGeom prst="rect">
                <a:avLst/>
              </a:prstGeom>
              <a:blipFill>
                <a:blip r:embed="rId4"/>
                <a:stretch>
                  <a:fillRect l="-3071" r="-384" b="-4567"/>
                </a:stretch>
              </a:blipFill>
            </p:spPr>
            <p:txBody>
              <a:bodyPr/>
              <a:lstStyle/>
              <a:p>
                <a:r>
                  <a:rPr lang="zh-CN" altLang="en-US">
                    <a:noFill/>
                  </a:rPr>
                  <a:t> </a:t>
                </a:r>
              </a:p>
            </p:txBody>
          </p:sp>
        </mc:Fallback>
      </mc:AlternateContent>
      <p:sp>
        <p:nvSpPr>
          <p:cNvPr id="85" name="矩形: 圆微信：2090298045【陈西】公众号：陈西设计之家。微信搜索即可。更多免费PPT模版教程等都可以在公众号内获取。PPT高端定制/发布会PPT设计37"/>
          <p:cNvSpPr/>
          <p:nvPr/>
        </p:nvSpPr>
        <p:spPr>
          <a:xfrm>
            <a:off x="8902676" y="5900541"/>
            <a:ext cx="2011680" cy="347090"/>
          </a:xfrm>
          <a:prstGeom prst="roundRect">
            <a:avLst>
              <a:gd name="adj" fmla="val 50000"/>
            </a:avLst>
          </a:prstGeom>
          <a:gradFill>
            <a:gsLst>
              <a:gs pos="0">
                <a:srgbClr val="2E3AFF"/>
              </a:gs>
              <a:gs pos="100000">
                <a:srgbClr val="008CFB"/>
              </a:gs>
            </a:gsLst>
            <a:lin ang="2700000" scaled="1"/>
          </a:gradFill>
          <a:ln>
            <a:noFill/>
          </a:ln>
          <a:effectLst>
            <a:outerShdw blurRad="177800" dist="76200" dir="2700000" algn="tl" rotWithShape="0">
              <a:srgbClr val="2E3AFF">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92"/>
          <p:cNvSpPr txBox="1"/>
          <p:nvPr/>
        </p:nvSpPr>
        <p:spPr>
          <a:xfrm>
            <a:off x="3507635" y="372259"/>
            <a:ext cx="4937725" cy="641350"/>
          </a:xfrm>
          <a:prstGeom prst="rect">
            <a:avLst/>
          </a:prstGeom>
          <a:noFill/>
          <a:ln w="12700">
            <a:prstDash val="solid"/>
          </a:ln>
        </p:spPr>
        <p:txBody>
          <a:bodyPr wrap="square">
            <a:spAutoFit/>
          </a:bodyPr>
          <a:lstStyle/>
          <a:p>
            <a:pPr indent="457200">
              <a:lnSpc>
                <a:spcPct val="150000"/>
              </a:lnSpc>
            </a:pPr>
            <a:r>
              <a:rPr lang="zh-CN" sz="2400" b="1" dirty="0">
                <a:latin typeface="微软雅黑" panose="020B0503020204020204" charset="-122"/>
                <a:ea typeface="微软雅黑" panose="020B0503020204020204" charset="-122"/>
                <a:cs typeface="+mn-cs"/>
              </a:rPr>
              <a:t>三个算法各自的</a:t>
            </a:r>
            <a:r>
              <a:rPr sz="2400" b="1" dirty="0" err="1">
                <a:solidFill>
                  <a:srgbClr val="1A1A1A">
                    <a:alpha val="100000"/>
                  </a:srgbClr>
                </a:solidFill>
              </a:rPr>
              <a:t>实验超参数</a:t>
            </a:r>
            <a:r>
              <a:rPr lang="zh-CN" sz="2400" b="1" dirty="0">
                <a:solidFill>
                  <a:srgbClr val="1A1A1A">
                    <a:alpha val="100000"/>
                  </a:srgbClr>
                </a:solidFill>
              </a:rPr>
              <a:t>设定</a:t>
            </a:r>
          </a:p>
        </p:txBody>
      </p:sp>
      <p:sp>
        <p:nvSpPr>
          <p:cNvPr id="87" name="文本框 14"/>
          <p:cNvSpPr txBox="1"/>
          <p:nvPr/>
        </p:nvSpPr>
        <p:spPr>
          <a:xfrm>
            <a:off x="-189759" y="3413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88" name="文本框 8"/>
          <p:cNvSpPr txBox="1"/>
          <p:nvPr/>
        </p:nvSpPr>
        <p:spPr>
          <a:xfrm>
            <a:off x="892645" y="175120"/>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实验过程</a:t>
            </a:r>
          </a:p>
        </p:txBody>
      </p:sp>
      <p:sp>
        <p:nvSpPr>
          <p:cNvPr id="89" name="文本框 25"/>
          <p:cNvSpPr txBox="1"/>
          <p:nvPr/>
        </p:nvSpPr>
        <p:spPr>
          <a:xfrm>
            <a:off x="4508500" y="1649333"/>
            <a:ext cx="3175000" cy="523220"/>
          </a:xfrm>
          <a:prstGeom prst="rect">
            <a:avLst/>
          </a:prstGeom>
          <a:noFill/>
        </p:spPr>
        <p:txBody>
          <a:bodyPr wrap="square" rtlCol="0">
            <a:spAutoFit/>
          </a:bodyPr>
          <a:lstStyle/>
          <a:p>
            <a:pPr algn="ctr"/>
            <a:r>
              <a:rPr lang="zh-CN" sz="28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随机重启爬山算法</a:t>
            </a:r>
          </a:p>
        </p:txBody>
      </p:sp>
      <p:sp>
        <p:nvSpPr>
          <p:cNvPr id="90" name="文本框 25"/>
          <p:cNvSpPr txBox="1"/>
          <p:nvPr/>
        </p:nvSpPr>
        <p:spPr>
          <a:xfrm>
            <a:off x="8321016" y="1649333"/>
            <a:ext cx="3175000" cy="584775"/>
          </a:xfrm>
          <a:prstGeom prst="rect">
            <a:avLst/>
          </a:prstGeom>
          <a:noFill/>
        </p:spPr>
        <p:txBody>
          <a:bodyPr wrap="square" rtlCol="0">
            <a:spAutoFit/>
          </a:bodyPr>
          <a:lstStyle/>
          <a:p>
            <a:pPr algn="ctr"/>
            <a:r>
              <a:rPr lang="zh-CN" sz="32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模拟退火算法</a:t>
            </a:r>
          </a:p>
        </p:txBody>
      </p:sp>
      <p:pic>
        <p:nvPicPr>
          <p:cNvPr id="91" name="图片 90"/>
          <p:cNvPicPr/>
          <p:nvPr/>
        </p:nvPicPr>
        <p:blipFill>
          <a:blip r:embed="rId5">
            <a:extLst>
              <a:ext uri="{96DAC541-7B7A-43D3-8B79-37D633B846F1}">
                <asvg:svgBlip xmlns:asvg="http://schemas.microsoft.com/office/drawing/2016/SVG/main" r:embed="rId6"/>
              </a:ext>
            </a:extLst>
          </a:blip>
          <a:stretch>
            <a:fillRect/>
          </a:stretch>
        </p:blipFill>
        <p:spPr>
          <a:xfrm>
            <a:off x="10255250" y="4125686"/>
            <a:ext cx="535214" cy="244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94"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95"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实验过程</a:t>
            </a:r>
          </a:p>
        </p:txBody>
      </p:sp>
      <p:sp>
        <p:nvSpPr>
          <p:cNvPr id="96" name="文本框 92"/>
          <p:cNvSpPr txBox="1"/>
          <p:nvPr/>
        </p:nvSpPr>
        <p:spPr>
          <a:xfrm>
            <a:off x="0" y="855155"/>
            <a:ext cx="4730750" cy="641350"/>
          </a:xfrm>
          <a:prstGeom prst="rect">
            <a:avLst/>
          </a:prstGeom>
          <a:noFill/>
        </p:spPr>
        <p:txBody>
          <a:bodyPr wrap="square">
            <a:spAutoFit/>
          </a:bodyPr>
          <a:lstStyle/>
          <a:p>
            <a:pPr indent="457200" algn="l">
              <a:lnSpc>
                <a:spcPct val="150000"/>
              </a:lnSpc>
            </a:pPr>
            <a:r>
              <a:rPr lang="zh-CN" sz="2400" b="1">
                <a:solidFill>
                  <a:srgbClr val="1A1A1A">
                    <a:alpha val="100000"/>
                  </a:srgbClr>
                </a:solidFill>
              </a:rPr>
              <a:t>实验设计</a:t>
            </a:r>
          </a:p>
        </p:txBody>
      </p:sp>
      <p:sp>
        <p:nvSpPr>
          <p:cNvPr id="97" name="文本框 92"/>
          <p:cNvSpPr txBox="1"/>
          <p:nvPr/>
        </p:nvSpPr>
        <p:spPr>
          <a:xfrm>
            <a:off x="0" y="3596002"/>
            <a:ext cx="12109450" cy="1917700"/>
          </a:xfrm>
          <a:prstGeom prst="rect">
            <a:avLst/>
          </a:prstGeom>
          <a:noFill/>
        </p:spPr>
        <p:txBody>
          <a:bodyPr wrap="square">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0" dirty="0">
                <a:solidFill>
                  <a:srgbClr val="1A1A1A">
                    <a:alpha val="100000"/>
                  </a:srgbClr>
                </a:solidFill>
                <a:latin typeface="Arial" panose="020B0604020202020204"/>
                <a:ea typeface="微软雅黑" panose="020B0503020204020204" charset="-122"/>
                <a:cs typeface="+mn-cs"/>
              </a:rPr>
              <a:t>为更好测试性能，结合算法特性</a:t>
            </a:r>
            <a:r>
              <a:rPr sz="2000" dirty="0" err="1">
                <a:solidFill>
                  <a:srgbClr val="333333">
                    <a:alpha val="100000"/>
                  </a:srgbClr>
                </a:solidFill>
                <a:latin typeface="Arial" panose="020B0604020202020204"/>
                <a:ea typeface="微软雅黑" panose="020B0503020204020204" charset="-122"/>
                <a:cs typeface="+mn-cs"/>
              </a:rPr>
              <a:t>主要进行了三种实验</a:t>
            </a:r>
            <a:r>
              <a:rPr lang="zh-CN" sz="2000" dirty="0">
                <a:solidFill>
                  <a:srgbClr val="333333">
                    <a:alpha val="100000"/>
                  </a:srgbClr>
                </a:solidFill>
                <a:latin typeface="Arial" panose="020B0604020202020204"/>
                <a:ea typeface="微软雅黑" panose="020B0503020204020204" charset="-122"/>
                <a:cs typeface="+mn-cs"/>
              </a:rPr>
              <a:t>：</a:t>
            </a:r>
            <a:endParaRPr sz="1800" dirty="0">
              <a:solidFill>
                <a:schemeClr val="tx1">
                  <a:alpha val="100000"/>
                </a:schemeClr>
              </a:solidFill>
              <a:latin typeface="Arial" panose="020B0604020202020204"/>
              <a:ea typeface="微软雅黑" panose="020B0503020204020204" charset="-122"/>
              <a:cs typeface="+mn-cs"/>
            </a:endParaRPr>
          </a:p>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en-US" sz="2000" dirty="0">
                <a:solidFill>
                  <a:srgbClr val="333333">
                    <a:alpha val="100000"/>
                  </a:srgbClr>
                </a:solidFill>
                <a:latin typeface="Arial" panose="020B0604020202020204"/>
                <a:ea typeface="微软雅黑" panose="020B0503020204020204" charset="-122"/>
                <a:cs typeface="+mn-cs"/>
              </a:rPr>
              <a:t>1</a:t>
            </a:r>
            <a:r>
              <a:rPr lang="zh-CN" sz="2000" dirty="0">
                <a:solidFill>
                  <a:srgbClr val="333333">
                    <a:alpha val="100000"/>
                  </a:srgbClr>
                </a:solidFill>
                <a:latin typeface="Arial" panose="020B0604020202020204"/>
                <a:ea typeface="微软雅黑" panose="020B0503020204020204" charset="-122"/>
                <a:cs typeface="+mn-cs"/>
              </a:rPr>
              <a:t>）</a:t>
            </a:r>
            <a:r>
              <a:rPr sz="2000" b="0" dirty="0" err="1">
                <a:solidFill>
                  <a:srgbClr val="333333">
                    <a:alpha val="100000"/>
                  </a:srgbClr>
                </a:solidFill>
                <a:latin typeface="Arial" panose="020B0604020202020204"/>
                <a:ea typeface="微软雅黑" panose="020B0503020204020204" charset="-122"/>
                <a:cs typeface="+mn-cs"/>
              </a:rPr>
              <a:t>对比算法迭代过程时，每个算法在每个稠密度下随机选择一个问题，记录求解过程中的迭代过程</a:t>
            </a:r>
            <a:r>
              <a:rPr sz="2000" b="0" dirty="0">
                <a:solidFill>
                  <a:srgbClr val="333333">
                    <a:alpha val="100000"/>
                  </a:srgbClr>
                </a:solidFill>
                <a:latin typeface="Arial" panose="020B0604020202020204"/>
                <a:ea typeface="微软雅黑" panose="020B0503020204020204" charset="-122"/>
                <a:cs typeface="+mn-cs"/>
              </a:rPr>
              <a:t>。</a:t>
            </a:r>
            <a:endParaRPr sz="1800" dirty="0">
              <a:solidFill>
                <a:schemeClr val="tx1">
                  <a:alpha val="100000"/>
                </a:schemeClr>
              </a:solidFill>
              <a:latin typeface="Arial" panose="020B0604020202020204"/>
              <a:ea typeface="微软雅黑" panose="020B0503020204020204" charset="-122"/>
              <a:cs typeface="+mn-cs"/>
            </a:endParaRPr>
          </a:p>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0" dirty="0">
                <a:solidFill>
                  <a:srgbClr val="333333">
                    <a:alpha val="100000"/>
                  </a:srgbClr>
                </a:solidFill>
                <a:latin typeface="Arial" panose="020B0604020202020204"/>
                <a:ea typeface="微软雅黑" panose="020B0503020204020204" charset="-122"/>
                <a:cs typeface="+mn-cs"/>
              </a:rPr>
              <a:t>2）可视化算法求解结果时，每个算法在每个稠密度下随机选择一个问题，可视化其结果。</a:t>
            </a:r>
            <a:endParaRPr sz="1800" dirty="0">
              <a:solidFill>
                <a:schemeClr val="tx1">
                  <a:alpha val="100000"/>
                </a:schemeClr>
              </a:solidFill>
              <a:latin typeface="Arial" panose="020B0604020202020204"/>
              <a:ea typeface="微软雅黑" panose="020B0503020204020204" charset="-122"/>
              <a:cs typeface="+mn-cs"/>
            </a:endParaRPr>
          </a:p>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en-US" sz="2000" b="0" dirty="0">
                <a:solidFill>
                  <a:srgbClr val="333333">
                    <a:alpha val="100000"/>
                  </a:srgbClr>
                </a:solidFill>
                <a:latin typeface="微软雅黑" panose="020B0503020204020204" charset="-122"/>
                <a:ea typeface="微软雅黑" panose="020B0503020204020204" charset="-122"/>
                <a:cs typeface="+mn-cs"/>
              </a:rPr>
              <a:t>3</a:t>
            </a:r>
            <a:r>
              <a:rPr lang="zh-CN" sz="2000" b="0" dirty="0">
                <a:solidFill>
                  <a:srgbClr val="333333">
                    <a:alpha val="100000"/>
                  </a:srgbClr>
                </a:solidFill>
                <a:latin typeface="微软雅黑" panose="020B0503020204020204" charset="-122"/>
                <a:ea typeface="微软雅黑" panose="020B0503020204020204" charset="-122"/>
                <a:cs typeface="+mn-cs"/>
              </a:rPr>
              <a:t>）</a:t>
            </a:r>
            <a:r>
              <a:rPr sz="2000" b="0" dirty="0" err="1">
                <a:solidFill>
                  <a:srgbClr val="333333">
                    <a:alpha val="100000"/>
                  </a:srgbClr>
                </a:solidFill>
                <a:latin typeface="微软雅黑" panose="020B0503020204020204" charset="-122"/>
                <a:ea typeface="微软雅黑" panose="020B0503020204020204" charset="-122"/>
                <a:cs typeface="+mn-cs"/>
              </a:rPr>
              <a:t>对比算法耗时和算法准确率时，每个算法在每个问题上运行</a:t>
            </a:r>
            <a:r>
              <a:rPr lang="en-US" sz="2000" b="0" dirty="0">
                <a:solidFill>
                  <a:srgbClr val="333333">
                    <a:alpha val="100000"/>
                  </a:srgbClr>
                </a:solidFill>
                <a:latin typeface="微软雅黑" panose="020B0503020204020204" charset="-122"/>
                <a:ea typeface="微软雅黑" panose="020B0503020204020204" charset="-122"/>
                <a:cs typeface="+mn-cs"/>
              </a:rPr>
              <a:t> </a:t>
            </a:r>
            <a:r>
              <a:rPr sz="2000" b="0" dirty="0">
                <a:solidFill>
                  <a:srgbClr val="333333">
                    <a:alpha val="100000"/>
                  </a:srgbClr>
                </a:solidFill>
                <a:latin typeface="微软雅黑" panose="020B0503020204020204" charset="-122"/>
                <a:ea typeface="微软雅黑" panose="020B0503020204020204" charset="-122"/>
                <a:cs typeface="+mn-cs"/>
              </a:rPr>
              <a:t>50</a:t>
            </a:r>
            <a:r>
              <a:rPr lang="en-US" sz="2000" b="0" dirty="0">
                <a:solidFill>
                  <a:srgbClr val="333333">
                    <a:alpha val="100000"/>
                  </a:srgbClr>
                </a:solidFill>
                <a:latin typeface="微软雅黑" panose="020B0503020204020204" charset="-122"/>
                <a:ea typeface="微软雅黑" panose="020B0503020204020204" charset="-122"/>
                <a:cs typeface="+mn-cs"/>
              </a:rPr>
              <a:t> </a:t>
            </a:r>
            <a:r>
              <a:rPr sz="2000" b="0" dirty="0" err="1">
                <a:solidFill>
                  <a:srgbClr val="333333">
                    <a:alpha val="100000"/>
                  </a:srgbClr>
                </a:solidFill>
                <a:latin typeface="微软雅黑" panose="020B0503020204020204" charset="-122"/>
                <a:ea typeface="微软雅黑" panose="020B0503020204020204" charset="-122"/>
                <a:cs typeface="+mn-cs"/>
              </a:rPr>
              <a:t>次，取平均值</a:t>
            </a:r>
            <a:r>
              <a:rPr lang="zh-CN" sz="2000" b="0" dirty="0">
                <a:solidFill>
                  <a:srgbClr val="333333">
                    <a:alpha val="100000"/>
                  </a:srgbClr>
                </a:solidFill>
                <a:latin typeface="微软雅黑" panose="020B0503020204020204" charset="-122"/>
                <a:ea typeface="微软雅黑" panose="020B0503020204020204" charset="-122"/>
                <a:cs typeface="+mn-cs"/>
              </a:rPr>
              <a:t>。</a:t>
            </a:r>
          </a:p>
        </p:txBody>
      </p:sp>
      <p:sp>
        <p:nvSpPr>
          <p:cNvPr id="98" name="文本框 97"/>
          <p:cNvSpPr txBox="1"/>
          <p:nvPr/>
        </p:nvSpPr>
        <p:spPr>
          <a:xfrm>
            <a:off x="507711" y="1563683"/>
            <a:ext cx="10680700" cy="1003300"/>
          </a:xfrm>
          <a:prstGeom prst="rect">
            <a:avLst/>
          </a:prstGeom>
        </p:spPr>
        <p:txBody>
          <a:bodyPr vert="horz">
            <a:spAutoFit/>
          </a:bodyPr>
          <a:lstStyle/>
          <a:p>
            <a:r>
              <a:rPr sz="2000" dirty="0" err="1">
                <a:solidFill>
                  <a:srgbClr val="333333">
                    <a:alpha val="100000"/>
                  </a:srgbClr>
                </a:solidFill>
                <a:latin typeface="微软雅黑" panose="020B0503020204020204" charset="-122"/>
                <a:ea typeface="微软雅黑" panose="020B0503020204020204" charset="-122"/>
                <a:cs typeface="+mn-cs"/>
              </a:rPr>
              <a:t>从</a:t>
            </a:r>
            <a:r>
              <a:rPr sz="2000" b="1" dirty="0" err="1">
                <a:solidFill>
                  <a:srgbClr val="FF0200">
                    <a:alpha val="100000"/>
                  </a:srgbClr>
                </a:solidFill>
                <a:latin typeface="微软雅黑" panose="020B0503020204020204" charset="-122"/>
                <a:ea typeface="微软雅黑" panose="020B0503020204020204" charset="-122"/>
                <a:cs typeface="+mn-cs"/>
              </a:rPr>
              <a:t>只有一个环</a:t>
            </a:r>
            <a:r>
              <a:rPr sz="2000" dirty="0" err="1">
                <a:solidFill>
                  <a:srgbClr val="333333">
                    <a:alpha val="100000"/>
                  </a:srgbClr>
                </a:solidFill>
                <a:latin typeface="微软雅黑" panose="020B0503020204020204" charset="-122"/>
                <a:ea typeface="微软雅黑" panose="020B0503020204020204" charset="-122"/>
                <a:cs typeface="+mn-cs"/>
              </a:rPr>
              <a:t>的图（n个顶点n条边）到</a:t>
            </a:r>
            <a:r>
              <a:rPr sz="2000" b="1" dirty="0" err="1">
                <a:solidFill>
                  <a:srgbClr val="FF0200">
                    <a:alpha val="100000"/>
                  </a:srgbClr>
                </a:solidFill>
                <a:latin typeface="微软雅黑" panose="020B0503020204020204" charset="-122"/>
                <a:ea typeface="微软雅黑" panose="020B0503020204020204" charset="-122"/>
                <a:cs typeface="+mn-cs"/>
              </a:rPr>
              <a:t>完全图</a:t>
            </a:r>
            <a:r>
              <a:rPr sz="2000" dirty="0" err="1">
                <a:solidFill>
                  <a:srgbClr val="333333">
                    <a:alpha val="100000"/>
                  </a:srgbClr>
                </a:solidFill>
                <a:latin typeface="微软雅黑" panose="020B0503020204020204" charset="-122"/>
                <a:ea typeface="微软雅黑" panose="020B0503020204020204" charset="-122"/>
                <a:cs typeface="+mn-cs"/>
              </a:rPr>
              <a:t>（n个顶点n</a:t>
            </a:r>
            <a:r>
              <a:rPr sz="2000" dirty="0">
                <a:solidFill>
                  <a:srgbClr val="333333">
                    <a:alpha val="100000"/>
                  </a:srgbClr>
                </a:solidFill>
                <a:latin typeface="微软雅黑" panose="020B0503020204020204" charset="-122"/>
                <a:ea typeface="微软雅黑" panose="020B0503020204020204" charset="-122"/>
                <a:cs typeface="+mn-cs"/>
              </a:rPr>
              <a:t>(n-1)/2 </a:t>
            </a:r>
            <a:r>
              <a:rPr sz="2000" dirty="0" err="1">
                <a:solidFill>
                  <a:srgbClr val="333333">
                    <a:alpha val="100000"/>
                  </a:srgbClr>
                </a:solidFill>
                <a:latin typeface="微软雅黑" panose="020B0503020204020204" charset="-122"/>
                <a:ea typeface="微软雅黑" panose="020B0503020204020204" charset="-122"/>
                <a:cs typeface="+mn-cs"/>
              </a:rPr>
              <a:t>条边</a:t>
            </a:r>
            <a:r>
              <a:rPr sz="2000" dirty="0">
                <a:solidFill>
                  <a:srgbClr val="333333">
                    <a:alpha val="100000"/>
                  </a:srgbClr>
                </a:solidFill>
                <a:latin typeface="微软雅黑" panose="020B0503020204020204" charset="-122"/>
                <a:ea typeface="微软雅黑" panose="020B0503020204020204" charset="-122"/>
                <a:cs typeface="+mn-cs"/>
              </a:rPr>
              <a:t>）</a:t>
            </a:r>
          </a:p>
          <a:p>
            <a:endParaRPr sz="2000" dirty="0">
              <a:solidFill>
                <a:srgbClr val="333333">
                  <a:alpha val="100000"/>
                </a:srgbClr>
              </a:solidFill>
              <a:latin typeface="微软雅黑" panose="020B0503020204020204" charset="-122"/>
              <a:ea typeface="微软雅黑" panose="020B0503020204020204" charset="-122"/>
              <a:cs typeface="+mn-cs"/>
            </a:endParaRPr>
          </a:p>
          <a:p>
            <a:r>
              <a:rPr sz="2000" dirty="0" err="1">
                <a:solidFill>
                  <a:srgbClr val="333333">
                    <a:alpha val="100000"/>
                  </a:srgbClr>
                </a:solidFill>
                <a:latin typeface="微软雅黑" panose="020B0503020204020204" charset="-122"/>
                <a:ea typeface="微软雅黑" panose="020B0503020204020204" charset="-122"/>
                <a:cs typeface="+mn-cs"/>
              </a:rPr>
              <a:t>共有</a:t>
            </a:r>
            <a:r>
              <a:rPr sz="2000" dirty="0">
                <a:solidFill>
                  <a:srgbClr val="333333">
                    <a:alpha val="100000"/>
                  </a:srgbClr>
                </a:solidFill>
                <a:latin typeface="微软雅黑" panose="020B0503020204020204" charset="-122"/>
                <a:ea typeface="微软雅黑" panose="020B0503020204020204" charset="-122"/>
                <a:cs typeface="+mn-cs"/>
              </a:rPr>
              <a:t> </a:t>
            </a:r>
            <a:r>
              <a:rPr sz="2000" b="1" dirty="0">
                <a:solidFill>
                  <a:srgbClr val="333333">
                    <a:alpha val="100000"/>
                  </a:srgbClr>
                </a:solidFill>
                <a:latin typeface="微软雅黑" panose="020B0503020204020204" charset="-122"/>
                <a:ea typeface="微软雅黑" panose="020B0503020204020204" charset="-122"/>
                <a:cs typeface="+mn-cs"/>
              </a:rPr>
              <a:t>5</a:t>
            </a:r>
            <a:r>
              <a:rPr sz="2000" dirty="0">
                <a:solidFill>
                  <a:srgbClr val="333333">
                    <a:alpha val="100000"/>
                  </a:srgbClr>
                </a:solidFill>
                <a:latin typeface="微软雅黑" panose="020B0503020204020204" charset="-122"/>
                <a:ea typeface="微软雅黑" panose="020B0503020204020204" charset="-122"/>
                <a:cs typeface="+mn-cs"/>
              </a:rPr>
              <a:t> 种稠密度：</a:t>
            </a:r>
            <a:r>
              <a:rPr sz="2000" i="1" dirty="0">
                <a:solidFill>
                  <a:srgbClr val="333333">
                    <a:alpha val="100000"/>
                  </a:srgbClr>
                </a:solidFill>
                <a:latin typeface="微软雅黑" panose="020B0503020204020204" charset="-122"/>
                <a:ea typeface="微软雅黑" panose="020B0503020204020204" charset="-122"/>
                <a:cs typeface="+mn-cs"/>
              </a:rPr>
              <a:t>0%，25%，50%，75%，100%  </a:t>
            </a:r>
          </a:p>
        </p:txBody>
      </p:sp>
      <p:sp>
        <p:nvSpPr>
          <p:cNvPr id="99" name="文本框 98"/>
          <p:cNvSpPr txBox="1"/>
          <p:nvPr/>
        </p:nvSpPr>
        <p:spPr>
          <a:xfrm>
            <a:off x="507711" y="2868299"/>
            <a:ext cx="7833178" cy="393699"/>
          </a:xfrm>
          <a:prstGeom prst="rect">
            <a:avLst/>
          </a:prstGeom>
        </p:spPr>
        <p:txBody>
          <a:bodyPr vert="horz">
            <a:spAutoFit/>
          </a:bodyPr>
          <a:lstStyle/>
          <a:p>
            <a:r>
              <a:rPr sz="2000" dirty="0" err="1">
                <a:solidFill>
                  <a:srgbClr val="333333">
                    <a:alpha val="100000"/>
                  </a:srgbClr>
                </a:solidFill>
                <a:latin typeface="微软雅黑" panose="020B0503020204020204" charset="-122"/>
                <a:ea typeface="微软雅黑" panose="020B0503020204020204" charset="-122"/>
                <a:cs typeface="+mn-cs"/>
              </a:rPr>
              <a:t>每种稠密度下：随机生成了</a:t>
            </a:r>
            <a:r>
              <a:rPr sz="2000" dirty="0">
                <a:solidFill>
                  <a:srgbClr val="333333">
                    <a:alpha val="100000"/>
                  </a:srgbClr>
                </a:solidFill>
                <a:latin typeface="微软雅黑" panose="020B0503020204020204" charset="-122"/>
                <a:ea typeface="微软雅黑" panose="020B0503020204020204" charset="-122"/>
                <a:cs typeface="+mn-cs"/>
              </a:rPr>
              <a:t> 5 </a:t>
            </a:r>
            <a:r>
              <a:rPr sz="2000" dirty="0" err="1">
                <a:solidFill>
                  <a:srgbClr val="333333">
                    <a:alpha val="100000"/>
                  </a:srgbClr>
                </a:solidFill>
                <a:latin typeface="微软雅黑" panose="020B0503020204020204" charset="-122"/>
                <a:ea typeface="微软雅黑" panose="020B0503020204020204" charset="-122"/>
                <a:cs typeface="+mn-cs"/>
              </a:rPr>
              <a:t>个问题</a:t>
            </a:r>
            <a:r>
              <a:rPr lang="zh-CN" sz="2000" dirty="0">
                <a:solidFill>
                  <a:srgbClr val="333333">
                    <a:alpha val="100000"/>
                  </a:srgbClr>
                </a:solidFill>
                <a:latin typeface="微软雅黑" panose="020B0503020204020204" charset="-122"/>
                <a:ea typeface="微软雅黑" panose="020B0503020204020204" charset="-122"/>
                <a:cs typeface="+mn-cs"/>
              </a:rPr>
              <a:t>，</a:t>
            </a:r>
            <a:r>
              <a:rPr sz="2000" dirty="0">
                <a:solidFill>
                  <a:srgbClr val="333333">
                    <a:alpha val="100000"/>
                  </a:srgbClr>
                </a:solidFill>
                <a:latin typeface="微软雅黑" panose="020B0503020204020204" charset="-122"/>
                <a:ea typeface="微软雅黑" panose="020B0503020204020204" charset="-122"/>
                <a:cs typeface="+mn-cs"/>
              </a:rPr>
              <a:t>总共有：5 * 5 = 25个问题</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92"/>
          <p:cNvSpPr txBox="1"/>
          <p:nvPr/>
        </p:nvSpPr>
        <p:spPr>
          <a:xfrm>
            <a:off x="2992106" y="322805"/>
            <a:ext cx="5657042" cy="580415"/>
          </a:xfrm>
          <a:prstGeom prst="rect">
            <a:avLst/>
          </a:prstGeom>
          <a:noFill/>
          <a:ln w="12700">
            <a:prstDash val="solid"/>
          </a:ln>
        </p:spPr>
        <p:txBody>
          <a:bodyPr wrap="square">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400" b="1" dirty="0">
                <a:solidFill>
                  <a:srgbClr val="1A1A1A">
                    <a:alpha val="100000"/>
                  </a:srgbClr>
                </a:solidFill>
                <a:latin typeface="Arial" panose="020B0604020202020204"/>
                <a:ea typeface="微软雅黑" panose="020B0503020204020204" charset="-122"/>
                <a:cs typeface="+mn-cs"/>
              </a:rPr>
              <a:t>完全图TSP下的每个算法的迭代过程</a:t>
            </a:r>
            <a:endParaRPr sz="1800" dirty="0">
              <a:solidFill>
                <a:schemeClr val="tx1">
                  <a:alpha val="100000"/>
                </a:schemeClr>
              </a:solidFill>
              <a:latin typeface="Arial" panose="020B0604020202020204"/>
              <a:ea typeface="微软雅黑" panose="020B0503020204020204" charset="-122"/>
              <a:cs typeface="+mn-cs"/>
            </a:endParaRPr>
          </a:p>
        </p:txBody>
      </p:sp>
      <p:pic>
        <p:nvPicPr>
          <p:cNvPr id="102"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03"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104" name="文本框 103"/>
          <p:cNvSpPr txBox="1"/>
          <p:nvPr/>
        </p:nvSpPr>
        <p:spPr>
          <a:xfrm>
            <a:off x="-1091514" y="175104"/>
            <a:ext cx="609600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实验结果</a:t>
            </a:r>
          </a:p>
        </p:txBody>
      </p:sp>
      <p:pic>
        <p:nvPicPr>
          <p:cNvPr id="105" name="图片 104"/>
          <p:cNvPicPr>
            <a:picLocks noChangeAspect="1"/>
          </p:cNvPicPr>
          <p:nvPr/>
        </p:nvPicPr>
        <p:blipFill>
          <a:blip r:embed="rId3"/>
          <a:stretch>
            <a:fillRect/>
          </a:stretch>
        </p:blipFill>
        <p:spPr>
          <a:xfrm>
            <a:off x="685683" y="1029867"/>
            <a:ext cx="4798540" cy="2854409"/>
          </a:xfrm>
          <a:prstGeom prst="rect">
            <a:avLst/>
          </a:prstGeom>
        </p:spPr>
      </p:pic>
      <p:pic>
        <p:nvPicPr>
          <p:cNvPr id="106" name="图片 105"/>
          <p:cNvPicPr>
            <a:picLocks noChangeAspect="1"/>
          </p:cNvPicPr>
          <p:nvPr/>
        </p:nvPicPr>
        <p:blipFill>
          <a:blip r:embed="rId4"/>
          <a:stretch>
            <a:fillRect/>
          </a:stretch>
        </p:blipFill>
        <p:spPr>
          <a:xfrm>
            <a:off x="6096000" y="964155"/>
            <a:ext cx="4934099" cy="2993423"/>
          </a:xfrm>
          <a:prstGeom prst="rect">
            <a:avLst/>
          </a:prstGeom>
        </p:spPr>
      </p:pic>
      <p:pic>
        <p:nvPicPr>
          <p:cNvPr id="107" name="图片 106"/>
          <p:cNvPicPr>
            <a:picLocks noChangeAspect="1"/>
          </p:cNvPicPr>
          <p:nvPr/>
        </p:nvPicPr>
        <p:blipFill>
          <a:blip r:embed="rId5"/>
          <a:stretch>
            <a:fillRect/>
          </a:stretch>
        </p:blipFill>
        <p:spPr>
          <a:xfrm>
            <a:off x="3278028" y="3768811"/>
            <a:ext cx="4927256" cy="29563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92"/>
          <p:cNvSpPr txBox="1"/>
          <p:nvPr/>
        </p:nvSpPr>
        <p:spPr>
          <a:xfrm>
            <a:off x="3084953" y="322805"/>
            <a:ext cx="5854356" cy="641349"/>
          </a:xfrm>
          <a:prstGeom prst="rect">
            <a:avLst/>
          </a:prstGeom>
          <a:noFill/>
          <a:ln w="12700">
            <a:prstDash val="solid"/>
          </a:ln>
        </p:spPr>
        <p:txBody>
          <a:bodyPr wrap="square">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2400" b="1" dirty="0" err="1">
                <a:solidFill>
                  <a:srgbClr val="1A1A1A">
                    <a:alpha val="100000"/>
                  </a:srgbClr>
                </a:solidFill>
                <a:latin typeface="微软雅黑" panose="020B0503020204020204" charset="-122"/>
                <a:ea typeface="微软雅黑" panose="020B0503020204020204" charset="-122"/>
                <a:cs typeface="+mn-cs"/>
              </a:rPr>
              <a:t>完全图TSP下每个算法求解得到的结果</a:t>
            </a:r>
            <a:endParaRPr sz="2400" b="1" dirty="0">
              <a:solidFill>
                <a:srgbClr val="1A1A1A">
                  <a:alpha val="100000"/>
                </a:srgbClr>
              </a:solidFill>
              <a:latin typeface="微软雅黑" panose="020B0503020204020204" charset="-122"/>
              <a:ea typeface="微软雅黑" panose="020B0503020204020204" charset="-122"/>
              <a:cs typeface="+mn-cs"/>
            </a:endParaRPr>
          </a:p>
        </p:txBody>
      </p:sp>
      <p:pic>
        <p:nvPicPr>
          <p:cNvPr id="110"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11"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112" name="文本框 111"/>
          <p:cNvSpPr txBox="1"/>
          <p:nvPr/>
        </p:nvSpPr>
        <p:spPr>
          <a:xfrm>
            <a:off x="-1091514" y="175104"/>
            <a:ext cx="609600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实验结果</a:t>
            </a:r>
          </a:p>
        </p:txBody>
      </p:sp>
      <p:pic>
        <p:nvPicPr>
          <p:cNvPr id="113" name="图片 112"/>
          <p:cNvPicPr>
            <a:picLocks noChangeAspect="1"/>
          </p:cNvPicPr>
          <p:nvPr/>
        </p:nvPicPr>
        <p:blipFill>
          <a:blip r:embed="rId3"/>
          <a:stretch>
            <a:fillRect/>
          </a:stretch>
        </p:blipFill>
        <p:spPr>
          <a:xfrm>
            <a:off x="0" y="1742893"/>
            <a:ext cx="4305532" cy="3255947"/>
          </a:xfrm>
          <a:prstGeom prst="rect">
            <a:avLst/>
          </a:prstGeom>
        </p:spPr>
      </p:pic>
      <p:pic>
        <p:nvPicPr>
          <p:cNvPr id="114" name="图片 113"/>
          <p:cNvPicPr>
            <a:picLocks noChangeAspect="1"/>
          </p:cNvPicPr>
          <p:nvPr/>
        </p:nvPicPr>
        <p:blipFill>
          <a:blip r:embed="rId4"/>
          <a:stretch>
            <a:fillRect/>
          </a:stretch>
        </p:blipFill>
        <p:spPr>
          <a:xfrm>
            <a:off x="4041050" y="1718000"/>
            <a:ext cx="4287030" cy="3231054"/>
          </a:xfrm>
          <a:prstGeom prst="rect">
            <a:avLst/>
          </a:prstGeom>
        </p:spPr>
      </p:pic>
      <p:pic>
        <p:nvPicPr>
          <p:cNvPr id="115" name="图片 114"/>
          <p:cNvPicPr>
            <a:picLocks noChangeAspect="1"/>
          </p:cNvPicPr>
          <p:nvPr/>
        </p:nvPicPr>
        <p:blipFill>
          <a:blip r:embed="rId5"/>
          <a:stretch>
            <a:fillRect/>
          </a:stretch>
        </p:blipFill>
        <p:spPr>
          <a:xfrm>
            <a:off x="8006534" y="1718000"/>
            <a:ext cx="4185464" cy="3280840"/>
          </a:xfrm>
          <a:prstGeom prst="rect">
            <a:avLst/>
          </a:prstGeom>
        </p:spPr>
      </p:pic>
      <p:sp>
        <p:nvSpPr>
          <p:cNvPr id="116" name="文本框 115"/>
          <p:cNvSpPr txBox="1"/>
          <p:nvPr/>
        </p:nvSpPr>
        <p:spPr>
          <a:xfrm>
            <a:off x="4532020" y="5702900"/>
            <a:ext cx="3286613" cy="338554"/>
          </a:xfrm>
          <a:prstGeom prst="rect">
            <a:avLst/>
          </a:prstGeom>
        </p:spPr>
        <p:txBody>
          <a:bodyPr vert="horz" wrap="square">
            <a:spAutoFit/>
          </a:bodyPr>
          <a:lstStyle/>
          <a:p>
            <a:r>
              <a:rPr lang="zh-CN" sz="1600" dirty="0">
                <a:solidFill>
                  <a:srgbClr val="333333">
                    <a:alpha val="100000"/>
                  </a:srgbClr>
                </a:solidFill>
              </a:rPr>
              <a:t>其中</a:t>
            </a:r>
            <a:r>
              <a:rPr sz="1600" dirty="0" err="1">
                <a:solidFill>
                  <a:srgbClr val="333333">
                    <a:alpha val="100000"/>
                  </a:srgbClr>
                </a:solidFill>
              </a:rPr>
              <a:t>红色标出</a:t>
            </a:r>
            <a:r>
              <a:rPr lang="zh-CN" sz="1600" dirty="0">
                <a:solidFill>
                  <a:srgbClr val="333333">
                    <a:alpha val="100000"/>
                  </a:srgbClr>
                </a:solidFill>
              </a:rPr>
              <a:t>的</a:t>
            </a:r>
            <a:r>
              <a:rPr sz="1600" dirty="0" err="1">
                <a:solidFill>
                  <a:srgbClr val="333333">
                    <a:alpha val="100000"/>
                  </a:srgbClr>
                </a:solidFill>
              </a:rPr>
              <a:t>为问题的最优解</a:t>
            </a:r>
            <a:endParaRPr sz="1600" dirty="0">
              <a:solidFill>
                <a:srgbClr val="333333">
                  <a:alpha val="100000"/>
                </a:srgbClr>
              </a:solidFill>
            </a:endParaRPr>
          </a:p>
        </p:txBody>
      </p:sp>
      <p:sp>
        <p:nvSpPr>
          <p:cNvPr id="117" name="文本框 116"/>
          <p:cNvSpPr txBox="1"/>
          <p:nvPr/>
        </p:nvSpPr>
        <p:spPr>
          <a:xfrm>
            <a:off x="1514591" y="4752204"/>
            <a:ext cx="1276350" cy="393700"/>
          </a:xfrm>
          <a:prstGeom prst="rect">
            <a:avLst/>
          </a:prstGeom>
        </p:spPr>
        <p:txBody>
          <a:bodyPr>
            <a:spAutoFit/>
          </a:bodyPr>
          <a:lstStyle/>
          <a:p>
            <a:pPr lvl="0"/>
            <a:r>
              <a:rPr sz="2000" b="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蚁群算法</a:t>
            </a:r>
            <a:endParaRPr sz="1800" dirty="0">
              <a:solidFill>
                <a:schemeClr val="tx1">
                  <a:alpha val="100000"/>
                </a:schemeClr>
              </a:solidFill>
              <a:latin typeface="Arial" panose="020B0604020202020204"/>
              <a:ea typeface="微软雅黑" panose="020B0503020204020204" charset="-122"/>
              <a:cs typeface="+mn-cs"/>
            </a:endParaRPr>
          </a:p>
        </p:txBody>
      </p:sp>
      <p:sp>
        <p:nvSpPr>
          <p:cNvPr id="118" name="文本框 117"/>
          <p:cNvSpPr txBox="1"/>
          <p:nvPr/>
        </p:nvSpPr>
        <p:spPr>
          <a:xfrm>
            <a:off x="5546390" y="4752204"/>
            <a:ext cx="1276350" cy="393700"/>
          </a:xfrm>
          <a:prstGeom prst="rect">
            <a:avLst/>
          </a:prstGeom>
        </p:spPr>
        <p:txBody>
          <a:bodyPr>
            <a:spAutoFit/>
          </a:bodyPr>
          <a:lstStyle/>
          <a:p>
            <a:pPr marL="0" lvl="0" indent="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sz="2000" b="0" i="0" u="none" strike="noStrike"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爬</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山算法</a:t>
            </a:r>
            <a:endParaRPr sz="1800" dirty="0">
              <a:solidFill>
                <a:schemeClr val="tx1">
                  <a:alpha val="100000"/>
                </a:schemeClr>
              </a:solidFill>
              <a:latin typeface="Arial" panose="020B0604020202020204"/>
              <a:ea typeface="微软雅黑" panose="020B0503020204020204" charset="-122"/>
              <a:cs typeface="+mn-cs"/>
            </a:endParaRPr>
          </a:p>
        </p:txBody>
      </p:sp>
      <p:sp>
        <p:nvSpPr>
          <p:cNvPr id="119" name="文本框 118"/>
          <p:cNvSpPr txBox="1"/>
          <p:nvPr/>
        </p:nvSpPr>
        <p:spPr>
          <a:xfrm>
            <a:off x="9284225" y="4752204"/>
            <a:ext cx="1630082" cy="393700"/>
          </a:xfrm>
          <a:prstGeom prst="rect">
            <a:avLst/>
          </a:prstGeom>
        </p:spPr>
        <p:txBody>
          <a:bodyPr>
            <a:spAutoFit/>
          </a:bodyPr>
          <a:lstStyle/>
          <a:p>
            <a:pPr marL="0" lvl="0" indent="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sz="2000" b="0" i="0" u="none" strike="noStrike"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模</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拟退火算法</a:t>
            </a:r>
            <a:endParaRPr sz="1800" dirty="0">
              <a:solidFill>
                <a:schemeClr val="tx1">
                  <a:alpha val="100000"/>
                </a:schemeClr>
              </a:solidFill>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文本框 92"/>
          <p:cNvSpPr txBox="1"/>
          <p:nvPr/>
        </p:nvSpPr>
        <p:spPr>
          <a:xfrm>
            <a:off x="2824729" y="356680"/>
            <a:ext cx="6021320" cy="499624"/>
          </a:xfrm>
          <a:prstGeom prst="rect">
            <a:avLst/>
          </a:prstGeom>
          <a:noFill/>
          <a:ln w="12700">
            <a:prstDash val="solid"/>
          </a:ln>
        </p:spPr>
        <p:txBody>
          <a:bodyPr wrap="square">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2000" b="1" dirty="0" err="1">
                <a:solidFill>
                  <a:srgbClr val="1A1A1A">
                    <a:alpha val="100000"/>
                  </a:srgbClr>
                </a:solidFill>
                <a:latin typeface="微软雅黑" panose="020B0503020204020204" charset="-122"/>
                <a:ea typeface="微软雅黑" panose="020B0503020204020204" charset="-122"/>
                <a:cs typeface="+mn-cs"/>
              </a:rPr>
              <a:t>完全图TSP下每个算法的平均准确率和平均耗时</a:t>
            </a:r>
            <a:endParaRPr sz="2000" b="1" dirty="0">
              <a:solidFill>
                <a:srgbClr val="1A1A1A">
                  <a:alpha val="100000"/>
                </a:srgbClr>
              </a:solidFill>
              <a:latin typeface="微软雅黑" panose="020B0503020204020204" charset="-122"/>
              <a:ea typeface="微软雅黑" panose="020B0503020204020204" charset="-122"/>
              <a:cs typeface="+mn-cs"/>
            </a:endParaRPr>
          </a:p>
        </p:txBody>
      </p:sp>
      <p:pic>
        <p:nvPicPr>
          <p:cNvPr id="122"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23"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124" name="文本框 123"/>
          <p:cNvSpPr txBox="1"/>
          <p:nvPr/>
        </p:nvSpPr>
        <p:spPr>
          <a:xfrm>
            <a:off x="-1091514" y="175104"/>
            <a:ext cx="609600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实验结果</a:t>
            </a:r>
          </a:p>
        </p:txBody>
      </p:sp>
      <p:pic>
        <p:nvPicPr>
          <p:cNvPr id="125" name="图片 124"/>
          <p:cNvPicPr>
            <a:picLocks noChangeAspect="1"/>
          </p:cNvPicPr>
          <p:nvPr/>
        </p:nvPicPr>
        <p:blipFill>
          <a:blip r:embed="rId3"/>
          <a:stretch>
            <a:fillRect/>
          </a:stretch>
        </p:blipFill>
        <p:spPr>
          <a:xfrm>
            <a:off x="0" y="1393225"/>
            <a:ext cx="5659314" cy="3407374"/>
          </a:xfrm>
          <a:prstGeom prst="rect">
            <a:avLst/>
          </a:prstGeom>
        </p:spPr>
      </p:pic>
      <p:pic>
        <p:nvPicPr>
          <p:cNvPr id="126" name="图片 125"/>
          <p:cNvPicPr>
            <a:picLocks noChangeAspect="1"/>
          </p:cNvPicPr>
          <p:nvPr/>
        </p:nvPicPr>
        <p:blipFill>
          <a:blip r:embed="rId4"/>
          <a:stretch>
            <a:fillRect/>
          </a:stretch>
        </p:blipFill>
        <p:spPr>
          <a:xfrm>
            <a:off x="6405406" y="1393225"/>
            <a:ext cx="5577826" cy="3407374"/>
          </a:xfrm>
          <a:prstGeom prst="rect">
            <a:avLst/>
          </a:prstGeom>
        </p:spPr>
      </p:pic>
      <p:sp>
        <p:nvSpPr>
          <p:cNvPr id="127" name="文本框 126"/>
          <p:cNvSpPr txBox="1"/>
          <p:nvPr/>
        </p:nvSpPr>
        <p:spPr>
          <a:xfrm>
            <a:off x="1518852" y="4800599"/>
            <a:ext cx="2419864" cy="546100"/>
          </a:xfrm>
          <a:prstGeom prst="rect">
            <a:avLst/>
          </a:prstGeom>
        </p:spPr>
        <p:txBody>
          <a:bodyPr>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2000" b="1" dirty="0" err="1">
                <a:solidFill>
                  <a:srgbClr val="1A1A1A">
                    <a:alpha val="100000"/>
                  </a:srgbClr>
                </a:solidFill>
                <a:latin typeface="微软雅黑" panose="020B0503020204020204" charset="-122"/>
                <a:ea typeface="微软雅黑" panose="020B0503020204020204" charset="-122"/>
                <a:cs typeface="+mn-cs"/>
              </a:rPr>
              <a:t>平均准确率</a:t>
            </a:r>
            <a:r>
              <a:rPr lang="zh-CN" sz="2000" b="1" dirty="0">
                <a:solidFill>
                  <a:srgbClr val="1A1A1A">
                    <a:alpha val="100000"/>
                  </a:srgbClr>
                </a:solidFill>
                <a:latin typeface="微软雅黑" panose="020B0503020204020204" charset="-122"/>
                <a:ea typeface="微软雅黑" panose="020B0503020204020204" charset="-122"/>
                <a:cs typeface="+mn-cs"/>
              </a:rPr>
              <a:t>对比</a:t>
            </a:r>
          </a:p>
        </p:txBody>
      </p:sp>
      <p:sp>
        <p:nvSpPr>
          <p:cNvPr id="128" name="文本框 127"/>
          <p:cNvSpPr txBox="1"/>
          <p:nvPr/>
        </p:nvSpPr>
        <p:spPr>
          <a:xfrm>
            <a:off x="8090192" y="4685099"/>
            <a:ext cx="2208255" cy="546100"/>
          </a:xfrm>
          <a:prstGeom prst="rect">
            <a:avLst/>
          </a:prstGeom>
        </p:spPr>
        <p:txBody>
          <a:bodyPr>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2000" b="1" dirty="0" err="1">
                <a:solidFill>
                  <a:srgbClr val="1A1A1A">
                    <a:alpha val="100000"/>
                  </a:srgbClr>
                </a:solidFill>
                <a:latin typeface="微软雅黑" panose="020B0503020204020204" charset="-122"/>
                <a:ea typeface="微软雅黑" panose="020B0503020204020204" charset="-122"/>
                <a:cs typeface="+mn-cs"/>
              </a:rPr>
              <a:t>平均耗时</a:t>
            </a:r>
            <a:r>
              <a:rPr lang="zh-CN" sz="2000" b="1" dirty="0">
                <a:solidFill>
                  <a:srgbClr val="1A1A1A">
                    <a:alpha val="100000"/>
                  </a:srgbClr>
                </a:solidFill>
                <a:latin typeface="微软雅黑" panose="020B0503020204020204" charset="-122"/>
                <a:ea typeface="微软雅黑" panose="020B0503020204020204" charset="-122"/>
                <a:cs typeface="+mn-cs"/>
              </a:rPr>
              <a:t>对比</a:t>
            </a:r>
          </a:p>
        </p:txBody>
      </p:sp>
      <p:sp>
        <p:nvSpPr>
          <p:cNvPr id="129" name="文本框 128"/>
          <p:cNvSpPr txBox="1"/>
          <p:nvPr/>
        </p:nvSpPr>
        <p:spPr>
          <a:xfrm>
            <a:off x="814259" y="5654472"/>
            <a:ext cx="10563482" cy="368299"/>
          </a:xfrm>
          <a:prstGeom prst="rect">
            <a:avLst/>
          </a:prstGeom>
        </p:spPr>
        <p:txBody>
          <a:bodyPr vert="horz">
            <a:spAutoFit/>
          </a:bodyPr>
          <a:lstStyle/>
          <a:p>
            <a:r>
              <a:rPr lang="zh-CN" sz="1800" dirty="0">
                <a:solidFill>
                  <a:srgbClr val="333333">
                    <a:alpha val="100000"/>
                  </a:srgbClr>
                </a:solidFill>
                <a:latin typeface="微软雅黑" panose="020B0503020204020204" charset="-122"/>
                <a:ea typeface="微软雅黑" panose="020B0503020204020204" charset="-122"/>
                <a:cs typeface="+mn-cs"/>
              </a:rPr>
              <a:t>经过测试发现，</a:t>
            </a:r>
            <a:r>
              <a:rPr sz="1800" dirty="0">
                <a:solidFill>
                  <a:srgbClr val="333333">
                    <a:alpha val="100000"/>
                  </a:srgbClr>
                </a:solidFill>
                <a:latin typeface="微软雅黑" panose="020B0503020204020204" charset="-122"/>
                <a:ea typeface="微软雅黑" panose="020B0503020204020204" charset="-122"/>
                <a:cs typeface="+mn-cs"/>
              </a:rPr>
              <a:t>模拟退火算法很容易受温度衰减率这个参数的影响，在0.99以上时其效果才比较可观。</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5"/>
          <p:cNvSpPr txBox="1"/>
          <p:nvPr/>
        </p:nvSpPr>
        <p:spPr>
          <a:xfrm>
            <a:off x="4510528" y="376095"/>
            <a:ext cx="3175000" cy="577850"/>
          </a:xfrm>
          <a:prstGeom prst="rect">
            <a:avLst/>
          </a:prstGeom>
          <a:noFill/>
        </p:spPr>
        <p:txBody>
          <a:bodyPr wrap="square" rtlCol="0">
            <a:spAutoFit/>
          </a:bodyPr>
          <a:lstStyle/>
          <a:p>
            <a:pPr algn="ctr"/>
            <a:r>
              <a:rPr lang="zh-CN" sz="3200">
                <a:gradFill>
                  <a:gsLst>
                    <a:gs pos="0">
                      <a:srgbClr val="2E3AFF">
                        <a:alpha val="100000"/>
                      </a:srgbClr>
                    </a:gs>
                    <a:gs pos="100000">
                      <a:srgbClr val="008CFB">
                        <a:alpha val="100000"/>
                      </a:srgbClr>
                    </a:gs>
                  </a:gsLst>
                  <a:lin ang="2700000" scaled="1"/>
                </a:gradFill>
                <a:latin typeface="思源宋体 CN Heavy"/>
                <a:ea typeface="思源宋体 CN Heavy"/>
                <a:cs typeface="+mn-cs"/>
              </a:rPr>
              <a:t>小组成员及分工</a:t>
            </a:r>
          </a:p>
        </p:txBody>
      </p:sp>
      <p:grpSp>
        <p:nvGrpSpPr>
          <p:cNvPr id="139" name="组合 7"/>
          <p:cNvGrpSpPr/>
          <p:nvPr/>
        </p:nvGrpSpPr>
        <p:grpSpPr>
          <a:xfrm>
            <a:off x="11086893" y="5932203"/>
            <a:ext cx="667355" cy="505518"/>
            <a:chOff x="10100416" y="5380660"/>
            <a:chExt cx="667355" cy="505518"/>
          </a:xfrm>
        </p:grpSpPr>
        <p:sp>
          <p:nvSpPr>
            <p:cNvPr id="140" name="椭圆 8"/>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9"/>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0"/>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任意多边形: 形状 11"/>
          <p:cNvSpPr/>
          <p:nvPr/>
        </p:nvSpPr>
        <p:spPr>
          <a:xfrm>
            <a:off x="783842" y="689026"/>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2E3AFF">
                  <a:alpha val="20000"/>
                </a:srgbClr>
              </a:gs>
              <a:gs pos="100000">
                <a:srgbClr val="008CFB">
                  <a:alpha val="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44" name="组合 25"/>
          <p:cNvGrpSpPr/>
          <p:nvPr/>
        </p:nvGrpSpPr>
        <p:grpSpPr>
          <a:xfrm>
            <a:off x="4214926" y="551811"/>
            <a:ext cx="3762148" cy="294898"/>
            <a:chOff x="4198168" y="535482"/>
            <a:chExt cx="3762148" cy="294898"/>
          </a:xfrm>
        </p:grpSpPr>
        <p:grpSp>
          <p:nvGrpSpPr>
            <p:cNvPr id="145" name="组合 19"/>
            <p:cNvGrpSpPr/>
            <p:nvPr/>
          </p:nvGrpSpPr>
          <p:grpSpPr>
            <a:xfrm>
              <a:off x="7614439" y="535482"/>
              <a:ext cx="345877" cy="294898"/>
              <a:chOff x="10177509" y="461722"/>
              <a:chExt cx="1055450" cy="899887"/>
            </a:xfrm>
          </p:grpSpPr>
          <p:sp>
            <p:nvSpPr>
              <p:cNvPr id="146" name="椭圆 20"/>
              <p:cNvSpPr/>
              <p:nvPr/>
            </p:nvSpPr>
            <p:spPr>
              <a:xfrm>
                <a:off x="10456352" y="461722"/>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21"/>
              <p:cNvSpPr/>
              <p:nvPr/>
            </p:nvSpPr>
            <p:spPr>
              <a:xfrm>
                <a:off x="10177509" y="792231"/>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22"/>
            <p:cNvGrpSpPr/>
            <p:nvPr/>
          </p:nvGrpSpPr>
          <p:grpSpPr>
            <a:xfrm flipH="1">
              <a:off x="4198168" y="535482"/>
              <a:ext cx="345877" cy="294898"/>
              <a:chOff x="10177509" y="461722"/>
              <a:chExt cx="1055450" cy="899887"/>
            </a:xfrm>
          </p:grpSpPr>
          <p:sp>
            <p:nvSpPr>
              <p:cNvPr id="149" name="椭圆 23"/>
              <p:cNvSpPr/>
              <p:nvPr/>
            </p:nvSpPr>
            <p:spPr>
              <a:xfrm>
                <a:off x="10456352" y="461722"/>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24"/>
              <p:cNvSpPr/>
              <p:nvPr/>
            </p:nvSpPr>
            <p:spPr>
              <a:xfrm>
                <a:off x="10177509" y="792231"/>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1" name="组合 1"/>
          <p:cNvGrpSpPr/>
          <p:nvPr/>
        </p:nvGrpSpPr>
        <p:grpSpPr>
          <a:xfrm>
            <a:off x="2098147" y="1241910"/>
            <a:ext cx="1271775" cy="736498"/>
            <a:chOff x="1615262" y="2160814"/>
            <a:chExt cx="1271775" cy="736498"/>
          </a:xfrm>
        </p:grpSpPr>
        <p:sp>
          <p:nvSpPr>
            <p:cNvPr id="152" name="矩形: 圆角 13"/>
            <p:cNvSpPr/>
            <p:nvPr/>
          </p:nvSpPr>
          <p:spPr>
            <a:xfrm>
              <a:off x="1615262" y="2160814"/>
              <a:ext cx="1271775" cy="736498"/>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26"/>
            <p:cNvSpPr txBox="1"/>
            <p:nvPr/>
          </p:nvSpPr>
          <p:spPr>
            <a:xfrm>
              <a:off x="1718467" y="2266606"/>
              <a:ext cx="1112876" cy="461665"/>
            </a:xfrm>
            <a:prstGeom prst="rect">
              <a:avLst/>
            </a:prstGeom>
            <a:noFill/>
          </p:spPr>
          <p:txBody>
            <a:bodyPr wrap="square"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王善民</a:t>
              </a:r>
            </a:p>
          </p:txBody>
        </p:sp>
      </p:grpSp>
      <p:sp>
        <p:nvSpPr>
          <p:cNvPr id="154" name="文本框 31"/>
          <p:cNvSpPr txBox="1"/>
          <p:nvPr/>
        </p:nvSpPr>
        <p:spPr>
          <a:xfrm>
            <a:off x="3816000" y="1306235"/>
            <a:ext cx="5099506" cy="464999"/>
          </a:xfrm>
          <a:prstGeom prst="rect">
            <a:avLst/>
          </a:prstGeom>
          <a:noFill/>
        </p:spPr>
        <p:txBody>
          <a:bodyPr wrap="square" rtlCol="0">
            <a:spAutoFit/>
          </a:bodyPr>
          <a:lstStyle/>
          <a:p>
            <a:pPr algn="ctr">
              <a:lnSpc>
                <a:spcPct val="135000"/>
              </a:lnSpc>
            </a:pPr>
            <a:r>
              <a:rPr lang="zh-CN" sz="2000" dirty="0">
                <a:solidFill>
                  <a:schemeClr val="tx1">
                    <a:lumMod val="85000"/>
                    <a:lumOff val="15000"/>
                    <a:alpha val="100000"/>
                  </a:schemeClr>
                </a:solidFill>
              </a:rPr>
              <a:t>负责：</a:t>
            </a:r>
            <a:r>
              <a:rPr sz="2000" dirty="0" err="1">
                <a:solidFill>
                  <a:srgbClr val="333333">
                    <a:alpha val="100000"/>
                  </a:srgbClr>
                </a:solidFill>
                <a:latin typeface="微软雅黑" panose="020B0503020204020204" charset="-122"/>
                <a:ea typeface="微软雅黑" panose="020B0503020204020204" charset="-122"/>
                <a:cs typeface="+mn-cs"/>
              </a:rPr>
              <a:t>爬山</a:t>
            </a:r>
            <a:r>
              <a:rPr sz="2000" dirty="0">
                <a:solidFill>
                  <a:srgbClr val="333333">
                    <a:alpha val="100000"/>
                  </a:srgbClr>
                </a:solidFill>
                <a:latin typeface="微软雅黑" panose="020B0503020204020204" charset="-122"/>
                <a:ea typeface="微软雅黑" panose="020B0503020204020204" charset="-122"/>
                <a:cs typeface="+mn-cs"/>
              </a:rPr>
              <a:t> / </a:t>
            </a:r>
            <a:r>
              <a:rPr sz="2000" dirty="0" err="1">
                <a:solidFill>
                  <a:srgbClr val="333333">
                    <a:alpha val="100000"/>
                  </a:srgbClr>
                </a:solidFill>
                <a:latin typeface="微软雅黑" panose="020B0503020204020204" charset="-122"/>
                <a:ea typeface="微软雅黑" panose="020B0503020204020204" charset="-122"/>
                <a:cs typeface="+mn-cs"/>
              </a:rPr>
              <a:t>模拟退火</a:t>
            </a:r>
            <a:r>
              <a:rPr lang="zh-CN" sz="2000" dirty="0">
                <a:solidFill>
                  <a:srgbClr val="333333">
                    <a:alpha val="100000"/>
                  </a:srgbClr>
                </a:solidFill>
                <a:latin typeface="微软雅黑" panose="020B0503020204020204" charset="-122"/>
                <a:ea typeface="微软雅黑" panose="020B0503020204020204" charset="-122"/>
                <a:cs typeface="+mn-cs"/>
              </a:rPr>
              <a:t>算法</a:t>
            </a:r>
            <a:r>
              <a:rPr sz="2000" dirty="0" err="1">
                <a:solidFill>
                  <a:srgbClr val="333333">
                    <a:alpha val="100000"/>
                  </a:srgbClr>
                </a:solidFill>
                <a:latin typeface="微软雅黑" panose="020B0503020204020204" charset="-122"/>
                <a:ea typeface="微软雅黑" panose="020B0503020204020204" charset="-122"/>
                <a:cs typeface="+mn-cs"/>
              </a:rPr>
              <a:t>实验，代码统筹</a:t>
            </a:r>
            <a:endParaRPr sz="2000" dirty="0">
              <a:solidFill>
                <a:srgbClr val="333333">
                  <a:alpha val="100000"/>
                </a:srgbClr>
              </a:solidFill>
              <a:latin typeface="微软雅黑" panose="020B0503020204020204" charset="-122"/>
              <a:ea typeface="微软雅黑" panose="020B0503020204020204" charset="-122"/>
              <a:cs typeface="+mn-cs"/>
            </a:endParaRPr>
          </a:p>
        </p:txBody>
      </p:sp>
      <p:grpSp>
        <p:nvGrpSpPr>
          <p:cNvPr id="155" name="组合 4"/>
          <p:cNvGrpSpPr/>
          <p:nvPr/>
        </p:nvGrpSpPr>
        <p:grpSpPr>
          <a:xfrm>
            <a:off x="2066206" y="4672732"/>
            <a:ext cx="1271775" cy="736498"/>
            <a:chOff x="1615262" y="2160814"/>
            <a:chExt cx="1271775" cy="736498"/>
          </a:xfrm>
        </p:grpSpPr>
        <p:sp>
          <p:nvSpPr>
            <p:cNvPr id="156" name="矩形: 圆角 17"/>
            <p:cNvSpPr/>
            <p:nvPr/>
          </p:nvSpPr>
          <p:spPr>
            <a:xfrm>
              <a:off x="1615262" y="2160814"/>
              <a:ext cx="1271775" cy="736498"/>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8"/>
            <p:cNvSpPr txBox="1"/>
            <p:nvPr/>
          </p:nvSpPr>
          <p:spPr>
            <a:xfrm>
              <a:off x="1718467" y="2266606"/>
              <a:ext cx="1112876" cy="461665"/>
            </a:xfrm>
            <a:prstGeom prst="rect">
              <a:avLst/>
            </a:prstGeom>
            <a:noFill/>
          </p:spPr>
          <p:txBody>
            <a:bodyPr wrap="square"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方骏</a:t>
              </a:r>
            </a:p>
          </p:txBody>
        </p:sp>
      </p:grpSp>
      <p:grpSp>
        <p:nvGrpSpPr>
          <p:cNvPr id="158" name="组合 32"/>
          <p:cNvGrpSpPr/>
          <p:nvPr/>
        </p:nvGrpSpPr>
        <p:grpSpPr>
          <a:xfrm>
            <a:off x="2098145" y="3818196"/>
            <a:ext cx="1271775" cy="736498"/>
            <a:chOff x="1615262" y="2160814"/>
            <a:chExt cx="1271775" cy="736498"/>
          </a:xfrm>
        </p:grpSpPr>
        <p:sp>
          <p:nvSpPr>
            <p:cNvPr id="159" name="矩形: 圆角 33"/>
            <p:cNvSpPr/>
            <p:nvPr/>
          </p:nvSpPr>
          <p:spPr>
            <a:xfrm>
              <a:off x="1615262" y="2160814"/>
              <a:ext cx="1271775" cy="736498"/>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34"/>
            <p:cNvSpPr txBox="1"/>
            <p:nvPr/>
          </p:nvSpPr>
          <p:spPr>
            <a:xfrm>
              <a:off x="1718467" y="2266606"/>
              <a:ext cx="1112876" cy="461665"/>
            </a:xfrm>
            <a:prstGeom prst="rect">
              <a:avLst/>
            </a:prstGeom>
            <a:noFill/>
          </p:spPr>
          <p:txBody>
            <a:bodyPr wrap="square"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徐怡凡</a:t>
              </a:r>
            </a:p>
          </p:txBody>
        </p:sp>
      </p:grpSp>
      <p:grpSp>
        <p:nvGrpSpPr>
          <p:cNvPr id="161" name="组合 35"/>
          <p:cNvGrpSpPr/>
          <p:nvPr/>
        </p:nvGrpSpPr>
        <p:grpSpPr>
          <a:xfrm>
            <a:off x="2098146" y="2949031"/>
            <a:ext cx="1271775" cy="736498"/>
            <a:chOff x="1615262" y="2160814"/>
            <a:chExt cx="1271775" cy="736498"/>
          </a:xfrm>
        </p:grpSpPr>
        <p:sp>
          <p:nvSpPr>
            <p:cNvPr id="162" name="矩形: 圆角 54"/>
            <p:cNvSpPr/>
            <p:nvPr/>
          </p:nvSpPr>
          <p:spPr>
            <a:xfrm>
              <a:off x="1615262" y="2160814"/>
              <a:ext cx="1271775" cy="736498"/>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55"/>
            <p:cNvSpPr txBox="1"/>
            <p:nvPr/>
          </p:nvSpPr>
          <p:spPr>
            <a:xfrm>
              <a:off x="1718467" y="2266606"/>
              <a:ext cx="1112876" cy="461665"/>
            </a:xfrm>
            <a:prstGeom prst="rect">
              <a:avLst/>
            </a:prstGeom>
            <a:noFill/>
          </p:spPr>
          <p:txBody>
            <a:bodyPr wrap="square"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张靖宇</a:t>
              </a:r>
            </a:p>
          </p:txBody>
        </p:sp>
      </p:grpSp>
      <p:grpSp>
        <p:nvGrpSpPr>
          <p:cNvPr id="164" name="组合 56"/>
          <p:cNvGrpSpPr/>
          <p:nvPr/>
        </p:nvGrpSpPr>
        <p:grpSpPr>
          <a:xfrm>
            <a:off x="2098147" y="2088029"/>
            <a:ext cx="1271775" cy="736498"/>
            <a:chOff x="1615262" y="2160814"/>
            <a:chExt cx="1271775" cy="736498"/>
          </a:xfrm>
        </p:grpSpPr>
        <p:sp>
          <p:nvSpPr>
            <p:cNvPr id="165" name="矩形: 圆角 57"/>
            <p:cNvSpPr/>
            <p:nvPr/>
          </p:nvSpPr>
          <p:spPr>
            <a:xfrm>
              <a:off x="1615262" y="2160814"/>
              <a:ext cx="1271775" cy="736498"/>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文本框 58"/>
            <p:cNvSpPr txBox="1"/>
            <p:nvPr/>
          </p:nvSpPr>
          <p:spPr>
            <a:xfrm>
              <a:off x="1718467" y="2266606"/>
              <a:ext cx="1112876" cy="461665"/>
            </a:xfrm>
            <a:prstGeom prst="rect">
              <a:avLst/>
            </a:prstGeom>
            <a:noFill/>
          </p:spPr>
          <p:txBody>
            <a:bodyPr wrap="square"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胡姗</a:t>
              </a:r>
            </a:p>
          </p:txBody>
        </p:sp>
      </p:grpSp>
      <p:grpSp>
        <p:nvGrpSpPr>
          <p:cNvPr id="167" name="组合 59"/>
          <p:cNvGrpSpPr/>
          <p:nvPr/>
        </p:nvGrpSpPr>
        <p:grpSpPr>
          <a:xfrm>
            <a:off x="2085203" y="5513252"/>
            <a:ext cx="1271775" cy="736498"/>
            <a:chOff x="1615262" y="2160814"/>
            <a:chExt cx="1271775" cy="736498"/>
          </a:xfrm>
        </p:grpSpPr>
        <p:sp>
          <p:nvSpPr>
            <p:cNvPr id="168" name="矩形: 圆角 60"/>
            <p:cNvSpPr/>
            <p:nvPr/>
          </p:nvSpPr>
          <p:spPr>
            <a:xfrm>
              <a:off x="1615262" y="2160814"/>
              <a:ext cx="1271775" cy="736498"/>
            </a:xfrm>
            <a:prstGeom prst="roundRect">
              <a:avLst/>
            </a:prstGeom>
            <a:gradFill>
              <a:gsLst>
                <a:gs pos="0">
                  <a:srgbClr val="2E3AFF"/>
                </a:gs>
                <a:gs pos="100000">
                  <a:srgbClr val="008CFB"/>
                </a:gs>
              </a:gsLst>
              <a:lin ang="2700000" scaled="1"/>
            </a:gradFill>
            <a:ln>
              <a:noFill/>
            </a:ln>
            <a:effectLst>
              <a:outerShdw blurRad="4191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文本框 61"/>
            <p:cNvSpPr txBox="1"/>
            <p:nvPr/>
          </p:nvSpPr>
          <p:spPr>
            <a:xfrm>
              <a:off x="1718467" y="2266606"/>
              <a:ext cx="1112876" cy="461665"/>
            </a:xfrm>
            <a:prstGeom prst="rect">
              <a:avLst/>
            </a:prstGeom>
            <a:noFill/>
          </p:spPr>
          <p:txBody>
            <a:bodyPr wrap="square"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徐满陈</a:t>
              </a:r>
            </a:p>
          </p:txBody>
        </p:sp>
      </p:grpSp>
      <p:sp>
        <p:nvSpPr>
          <p:cNvPr id="170" name="文本框 62"/>
          <p:cNvSpPr txBox="1"/>
          <p:nvPr/>
        </p:nvSpPr>
        <p:spPr>
          <a:xfrm>
            <a:off x="3816000" y="2172639"/>
            <a:ext cx="4095211" cy="464486"/>
          </a:xfrm>
          <a:prstGeom prst="rect">
            <a:avLst/>
          </a:prstGeom>
          <a:noFill/>
        </p:spPr>
        <p:txBody>
          <a:bodyPr wrap="square" rtlCol="0">
            <a:spAutoFit/>
          </a:bodyPr>
          <a:lstStyle/>
          <a:p>
            <a:pPr algn="ctr">
              <a:lnSpc>
                <a:spcPct val="135000"/>
              </a:lnSpc>
            </a:pPr>
            <a:r>
              <a:rPr lang="zh-CN" sz="2000" dirty="0">
                <a:solidFill>
                  <a:schemeClr val="tx1">
                    <a:lumMod val="85000"/>
                    <a:lumOff val="15000"/>
                    <a:alpha val="100000"/>
                  </a:schemeClr>
                </a:solidFill>
              </a:rPr>
              <a:t>负责：</a:t>
            </a:r>
            <a:r>
              <a:rPr sz="2000" dirty="0" err="1">
                <a:solidFill>
                  <a:srgbClr val="333333">
                    <a:alpha val="100000"/>
                  </a:srgbClr>
                </a:solidFill>
              </a:rPr>
              <a:t>可视化生成模块，代码统筹</a:t>
            </a:r>
            <a:endParaRPr sz="2000" dirty="0">
              <a:solidFill>
                <a:srgbClr val="333333">
                  <a:alpha val="100000"/>
                </a:srgbClr>
              </a:solidFill>
            </a:endParaRPr>
          </a:p>
        </p:txBody>
      </p:sp>
      <p:sp>
        <p:nvSpPr>
          <p:cNvPr id="171" name="文本框 62"/>
          <p:cNvSpPr txBox="1"/>
          <p:nvPr/>
        </p:nvSpPr>
        <p:spPr>
          <a:xfrm>
            <a:off x="3816000" y="3014838"/>
            <a:ext cx="3683000" cy="501650"/>
          </a:xfrm>
          <a:prstGeom prst="rect">
            <a:avLst/>
          </a:prstGeom>
          <a:noFill/>
        </p:spPr>
        <p:txBody>
          <a:bodyPr wrap="square" rtlCol="0">
            <a:spAutoFit/>
          </a:bodyPr>
          <a:lstStyle/>
          <a:p>
            <a:pPr algn="l">
              <a:lnSpc>
                <a:spcPct val="135000"/>
              </a:lnSpc>
            </a:pPr>
            <a:r>
              <a:rPr lang="zh-CN" sz="2000" dirty="0">
                <a:solidFill>
                  <a:schemeClr val="tx1">
                    <a:lumMod val="85000"/>
                    <a:lumOff val="15000"/>
                    <a:alpha val="100000"/>
                  </a:schemeClr>
                </a:solidFill>
              </a:rPr>
              <a:t>负责：</a:t>
            </a:r>
            <a:r>
              <a:rPr sz="2000" dirty="0" err="1">
                <a:solidFill>
                  <a:srgbClr val="333333">
                    <a:alpha val="100000"/>
                  </a:srgbClr>
                </a:solidFill>
              </a:rPr>
              <a:t>蚁群算法实验</a:t>
            </a:r>
            <a:r>
              <a:rPr sz="1100" dirty="0">
                <a:solidFill>
                  <a:srgbClr val="333333">
                    <a:alpha val="100000"/>
                  </a:srgbClr>
                </a:solidFill>
              </a:rPr>
              <a:t> </a:t>
            </a:r>
          </a:p>
        </p:txBody>
      </p:sp>
      <p:sp>
        <p:nvSpPr>
          <p:cNvPr id="172" name="文本框 62"/>
          <p:cNvSpPr txBox="1"/>
          <p:nvPr/>
        </p:nvSpPr>
        <p:spPr>
          <a:xfrm>
            <a:off x="3816000" y="4758532"/>
            <a:ext cx="4254500" cy="501650"/>
          </a:xfrm>
          <a:prstGeom prst="rect">
            <a:avLst/>
          </a:prstGeom>
          <a:noFill/>
        </p:spPr>
        <p:txBody>
          <a:bodyPr wrap="square" rtlCol="0">
            <a:spAutoFit/>
          </a:bodyPr>
          <a:lstStyle/>
          <a:p>
            <a:pPr algn="l">
              <a:lnSpc>
                <a:spcPct val="135000"/>
              </a:lnSpc>
            </a:pPr>
            <a:r>
              <a:rPr lang="zh-CN" sz="2000">
                <a:solidFill>
                  <a:schemeClr val="tx1">
                    <a:lumMod val="85000"/>
                    <a:lumOff val="15000"/>
                    <a:alpha val="100000"/>
                  </a:schemeClr>
                </a:solidFill>
              </a:rPr>
              <a:t>负责：结果分析总结，</a:t>
            </a:r>
            <a:r>
              <a:rPr lang="en-US" sz="2000" dirty="0">
                <a:solidFill>
                  <a:schemeClr val="tx1">
                    <a:lumMod val="85000"/>
                    <a:lumOff val="15000"/>
                    <a:alpha val="100000"/>
                  </a:schemeClr>
                </a:solidFill>
              </a:rPr>
              <a:t>PPT</a:t>
            </a:r>
            <a:r>
              <a:rPr lang="zh-CN" sz="2000">
                <a:solidFill>
                  <a:schemeClr val="tx1">
                    <a:lumMod val="85000"/>
                    <a:lumOff val="15000"/>
                    <a:alpha val="100000"/>
                  </a:schemeClr>
                </a:solidFill>
              </a:rPr>
              <a:t>制作</a:t>
            </a:r>
          </a:p>
        </p:txBody>
      </p:sp>
      <p:sp>
        <p:nvSpPr>
          <p:cNvPr id="173" name="文本框 62"/>
          <p:cNvSpPr txBox="1"/>
          <p:nvPr/>
        </p:nvSpPr>
        <p:spPr>
          <a:xfrm>
            <a:off x="3816000" y="3902497"/>
            <a:ext cx="3683000" cy="501650"/>
          </a:xfrm>
          <a:prstGeom prst="rect">
            <a:avLst/>
          </a:prstGeom>
          <a:noFill/>
        </p:spPr>
        <p:txBody>
          <a:bodyPr wrap="square" rtlCol="0">
            <a:spAutoFit/>
          </a:bodyPr>
          <a:lstStyle/>
          <a:p>
            <a:pPr algn="l">
              <a:lnSpc>
                <a:spcPct val="135000"/>
              </a:lnSpc>
            </a:pPr>
            <a:r>
              <a:rPr lang="zh-CN" sz="2000" dirty="0">
                <a:solidFill>
                  <a:schemeClr val="tx1">
                    <a:lumMod val="85000"/>
                    <a:lumOff val="15000"/>
                    <a:alpha val="100000"/>
                  </a:schemeClr>
                </a:solidFill>
              </a:rPr>
              <a:t>负责：</a:t>
            </a:r>
            <a:r>
              <a:rPr sz="2000" dirty="0" err="1">
                <a:solidFill>
                  <a:srgbClr val="333333">
                    <a:alpha val="100000"/>
                  </a:srgbClr>
                </a:solidFill>
              </a:rPr>
              <a:t>蚁群算法实验</a:t>
            </a:r>
            <a:r>
              <a:rPr sz="1100" dirty="0">
                <a:solidFill>
                  <a:srgbClr val="333333">
                    <a:alpha val="100000"/>
                  </a:srgbClr>
                </a:solidFill>
              </a:rPr>
              <a:t> </a:t>
            </a:r>
          </a:p>
        </p:txBody>
      </p:sp>
      <p:sp>
        <p:nvSpPr>
          <p:cNvPr id="174" name="文本框 62"/>
          <p:cNvSpPr txBox="1"/>
          <p:nvPr/>
        </p:nvSpPr>
        <p:spPr>
          <a:xfrm>
            <a:off x="3816000" y="5630014"/>
            <a:ext cx="3683000" cy="501650"/>
          </a:xfrm>
          <a:prstGeom prst="rect">
            <a:avLst/>
          </a:prstGeom>
          <a:noFill/>
        </p:spPr>
        <p:txBody>
          <a:bodyPr wrap="square" rtlCol="0">
            <a:spAutoFit/>
          </a:bodyPr>
          <a:lstStyle/>
          <a:p>
            <a:pPr algn="l">
              <a:lnSpc>
                <a:spcPct val="135000"/>
              </a:lnSpc>
            </a:pPr>
            <a:r>
              <a:rPr lang="zh-CN" sz="2000" dirty="0">
                <a:solidFill>
                  <a:schemeClr val="tx1">
                    <a:lumMod val="85000"/>
                    <a:lumOff val="15000"/>
                    <a:alpha val="100000"/>
                  </a:schemeClr>
                </a:solidFill>
              </a:rPr>
              <a:t>负责：资料调研，</a:t>
            </a:r>
            <a:r>
              <a:rPr lang="en-US" sz="2000" dirty="0">
                <a:solidFill>
                  <a:schemeClr val="tx1">
                    <a:lumMod val="85000"/>
                    <a:lumOff val="15000"/>
                    <a:alpha val="100000"/>
                  </a:schemeClr>
                </a:solidFill>
              </a:rPr>
              <a:t>PPT</a:t>
            </a:r>
            <a:r>
              <a:rPr lang="zh-CN" sz="2000" dirty="0">
                <a:solidFill>
                  <a:schemeClr val="tx1">
                    <a:lumMod val="85000"/>
                    <a:lumOff val="15000"/>
                    <a:alpha val="100000"/>
                  </a:schemeClr>
                </a:solidFill>
              </a:rPr>
              <a:t>制作</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文本框 92"/>
          <p:cNvSpPr txBox="1"/>
          <p:nvPr/>
        </p:nvSpPr>
        <p:spPr>
          <a:xfrm>
            <a:off x="1134884" y="1051747"/>
            <a:ext cx="9417050" cy="961289"/>
          </a:xfrm>
          <a:prstGeom prst="rect">
            <a:avLst/>
          </a:prstGeom>
          <a:noFill/>
          <a:ln w="12700">
            <a:prstDash val="solid"/>
          </a:ln>
        </p:spPr>
        <p:txBody>
          <a:bodyPr wrap="square">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1" dirty="0">
                <a:solidFill>
                  <a:srgbClr val="1A1A1A">
                    <a:alpha val="100000"/>
                  </a:srgbClr>
                </a:solidFill>
              </a:rPr>
              <a:t>测试</a:t>
            </a:r>
            <a:r>
              <a:rPr sz="2000" b="1" dirty="0" err="1">
                <a:solidFill>
                  <a:srgbClr val="1A1A1A">
                    <a:alpha val="100000"/>
                  </a:srgbClr>
                </a:solidFill>
              </a:rPr>
              <a:t>稠密度</a:t>
            </a:r>
            <a:r>
              <a:rPr lang="zh-CN" sz="2000" b="1" dirty="0">
                <a:solidFill>
                  <a:srgbClr val="1A1A1A">
                    <a:alpha val="100000"/>
                  </a:srgbClr>
                </a:solidFill>
              </a:rPr>
              <a:t>不同的条件下</a:t>
            </a:r>
            <a:r>
              <a:rPr sz="2000" b="1" dirty="0" err="1">
                <a:solidFill>
                  <a:srgbClr val="1A1A1A">
                    <a:alpha val="100000"/>
                  </a:srgbClr>
                </a:solidFill>
                <a:latin typeface="微软雅黑" panose="020B0503020204020204" charset="-122"/>
                <a:ea typeface="微软雅黑" panose="020B0503020204020204" charset="-122"/>
                <a:cs typeface="+mn-cs"/>
              </a:rPr>
              <a:t>完全图TSP下每个算法的平均准确率和平均耗时</a:t>
            </a:r>
            <a:r>
              <a:rPr lang="zh-CN" sz="2000" b="1" dirty="0">
                <a:solidFill>
                  <a:srgbClr val="1A1A1A">
                    <a:alpha val="100000"/>
                  </a:srgbClr>
                </a:solidFill>
                <a:latin typeface="微软雅黑" panose="020B0503020204020204" charset="-122"/>
                <a:ea typeface="微软雅黑" panose="020B0503020204020204" charset="-122"/>
                <a:cs typeface="+mn-cs"/>
              </a:rPr>
              <a:t>，以确定算法的稳定性，可以发现蚁群优化算法具有很强的稳定性</a:t>
            </a:r>
            <a:r>
              <a:rPr lang="zh-CN" altLang="en-US" sz="2000" b="1" dirty="0">
                <a:solidFill>
                  <a:srgbClr val="1A1A1A">
                    <a:alpha val="100000"/>
                  </a:srgbClr>
                </a:solidFill>
                <a:latin typeface="微软雅黑" panose="020B0503020204020204" charset="-122"/>
                <a:ea typeface="微软雅黑" panose="020B0503020204020204" charset="-122"/>
                <a:cs typeface="+mn-cs"/>
              </a:rPr>
              <a:t>。</a:t>
            </a:r>
            <a:endParaRPr lang="zh-CN" sz="2000" b="1" dirty="0">
              <a:solidFill>
                <a:srgbClr val="1A1A1A">
                  <a:alpha val="100000"/>
                </a:srgbClr>
              </a:solidFill>
              <a:latin typeface="微软雅黑" panose="020B0503020204020204" charset="-122"/>
              <a:ea typeface="微软雅黑" panose="020B0503020204020204" charset="-122"/>
              <a:cs typeface="+mn-cs"/>
            </a:endParaRPr>
          </a:p>
        </p:txBody>
      </p:sp>
      <p:pic>
        <p:nvPicPr>
          <p:cNvPr id="177"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78"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03</a:t>
            </a:r>
          </a:p>
        </p:txBody>
      </p:sp>
      <p:sp>
        <p:nvSpPr>
          <p:cNvPr id="179" name="文本框 178"/>
          <p:cNvSpPr txBox="1"/>
          <p:nvPr/>
        </p:nvSpPr>
        <p:spPr>
          <a:xfrm>
            <a:off x="-1106960" y="175104"/>
            <a:ext cx="6111445"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实验结果</a:t>
            </a:r>
          </a:p>
        </p:txBody>
      </p:sp>
      <p:sp>
        <p:nvSpPr>
          <p:cNvPr id="180" name="文本框 179"/>
          <p:cNvSpPr txBox="1"/>
          <p:nvPr/>
        </p:nvSpPr>
        <p:spPr>
          <a:xfrm>
            <a:off x="4679815" y="6144396"/>
            <a:ext cx="3079750" cy="546100"/>
          </a:xfrm>
          <a:prstGeom prst="rect">
            <a:avLst/>
          </a:prstGeom>
        </p:spPr>
        <p:txBody>
          <a:bodyPr>
            <a:spAutoFit/>
          </a:bodyPr>
          <a:lstStyle/>
          <a:p>
            <a:pPr marL="0" lvl="0" indent="45720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2000" b="1" dirty="0" err="1">
                <a:solidFill>
                  <a:srgbClr val="1A1A1A">
                    <a:alpha val="100000"/>
                  </a:srgbClr>
                </a:solidFill>
                <a:latin typeface="微软雅黑" panose="020B0503020204020204" charset="-122"/>
                <a:ea typeface="微软雅黑" panose="020B0503020204020204" charset="-122"/>
                <a:cs typeface="+mn-cs"/>
              </a:rPr>
              <a:t>平均</a:t>
            </a:r>
            <a:r>
              <a:rPr lang="zh-CN" sz="2000" b="1" dirty="0">
                <a:solidFill>
                  <a:srgbClr val="1A1A1A">
                    <a:alpha val="100000"/>
                  </a:srgbClr>
                </a:solidFill>
                <a:latin typeface="微软雅黑" panose="020B0503020204020204" charset="-122"/>
                <a:ea typeface="微软雅黑" panose="020B0503020204020204" charset="-122"/>
                <a:cs typeface="+mn-cs"/>
              </a:rPr>
              <a:t>耗时变化对比</a:t>
            </a:r>
          </a:p>
        </p:txBody>
      </p:sp>
      <p:pic>
        <p:nvPicPr>
          <p:cNvPr id="181" name="图片 180"/>
          <p:cNvPicPr>
            <a:picLocks noChangeAspect="1"/>
          </p:cNvPicPr>
          <p:nvPr/>
        </p:nvPicPr>
        <p:blipFill>
          <a:blip r:embed="rId3"/>
          <a:stretch>
            <a:fillRect/>
          </a:stretch>
        </p:blipFill>
        <p:spPr>
          <a:xfrm>
            <a:off x="2615544" y="2055047"/>
            <a:ext cx="6960912" cy="41789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201"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04</a:t>
            </a:r>
          </a:p>
        </p:txBody>
      </p:sp>
      <p:sp>
        <p:nvSpPr>
          <p:cNvPr id="202" name="文本框 201"/>
          <p:cNvSpPr txBox="1"/>
          <p:nvPr/>
        </p:nvSpPr>
        <p:spPr>
          <a:xfrm>
            <a:off x="-1106960" y="182485"/>
            <a:ext cx="611505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分析总结</a:t>
            </a:r>
          </a:p>
        </p:txBody>
      </p:sp>
      <p:sp>
        <p:nvSpPr>
          <p:cNvPr id="203" name="文本框 202"/>
          <p:cNvSpPr txBox="1"/>
          <p:nvPr/>
        </p:nvSpPr>
        <p:spPr>
          <a:xfrm>
            <a:off x="1374775" y="4600132"/>
            <a:ext cx="9442450" cy="1884618"/>
          </a:xfrm>
          <a:prstGeom prst="rect">
            <a:avLst/>
          </a:prstGeom>
          <a:ln w="12700">
            <a:prstDash val="solid"/>
            <a:miter lim="800000"/>
          </a:ln>
        </p:spPr>
        <p:txBody>
          <a:bodyPr>
            <a:spAutoFit/>
          </a:bodyPr>
          <a:lstStyle/>
          <a:p>
            <a:pPr>
              <a:lnSpc>
                <a:spcPct val="150000"/>
              </a:lnSpc>
            </a:pPr>
            <a:r>
              <a:rPr 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根据实验结果，我们可以看到</a:t>
            </a:r>
            <a:r>
              <a:rPr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蚁群算法</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在不同稠密度条件下表现出较好的稳定性和鲁棒性。</a:t>
            </a:r>
            <a:r>
              <a:rPr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爬山算法</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虽然简单高效，但在复杂问题中容易陷入局部最优解。</a:t>
            </a:r>
            <a:r>
              <a:rPr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模拟退火算法</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rPr>
              <a:t>的</a:t>
            </a:r>
            <a:r>
              <a:rPr sz="200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性能对参数</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设置</a:t>
            </a:r>
            <a:r>
              <a:rPr sz="200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非常敏感</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固定参数的情况下，随着问题复杂度升高，其准确率下降明显。</a:t>
            </a:r>
            <a:endPar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endParaRPr>
          </a:p>
        </p:txBody>
      </p:sp>
      <p:pic>
        <p:nvPicPr>
          <p:cNvPr id="204" name="图片 203"/>
          <p:cNvPicPr>
            <a:picLocks noChangeAspect="1"/>
          </p:cNvPicPr>
          <p:nvPr/>
        </p:nvPicPr>
        <p:blipFill>
          <a:blip r:embed="rId3"/>
          <a:stretch>
            <a:fillRect/>
          </a:stretch>
        </p:blipFill>
        <p:spPr>
          <a:xfrm>
            <a:off x="871990" y="1400178"/>
            <a:ext cx="4809886" cy="2889227"/>
          </a:xfrm>
          <a:prstGeom prst="rect">
            <a:avLst/>
          </a:prstGeom>
        </p:spPr>
      </p:pic>
      <p:pic>
        <p:nvPicPr>
          <p:cNvPr id="205" name="图片 204"/>
          <p:cNvPicPr>
            <a:picLocks noChangeAspect="1"/>
          </p:cNvPicPr>
          <p:nvPr/>
        </p:nvPicPr>
        <p:blipFill>
          <a:blip r:embed="rId4"/>
          <a:stretch>
            <a:fillRect/>
          </a:stretch>
        </p:blipFill>
        <p:spPr>
          <a:xfrm>
            <a:off x="6510124" y="1400178"/>
            <a:ext cx="4939009" cy="28892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84"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04</a:t>
            </a:r>
          </a:p>
        </p:txBody>
      </p:sp>
      <p:sp>
        <p:nvSpPr>
          <p:cNvPr id="185" name="文本框 184"/>
          <p:cNvSpPr txBox="1"/>
          <p:nvPr/>
        </p:nvSpPr>
        <p:spPr>
          <a:xfrm>
            <a:off x="-1106960" y="182485"/>
            <a:ext cx="611505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分析总结</a:t>
            </a:r>
          </a:p>
        </p:txBody>
      </p:sp>
      <p:sp>
        <p:nvSpPr>
          <p:cNvPr id="186" name="文本框 185"/>
          <p:cNvSpPr txBox="1"/>
          <p:nvPr/>
        </p:nvSpPr>
        <p:spPr>
          <a:xfrm>
            <a:off x="630373" y="1627094"/>
            <a:ext cx="10934700" cy="3263900"/>
          </a:xfrm>
          <a:prstGeom prst="rect">
            <a:avLst/>
          </a:prstGeom>
        </p:spPr>
        <p:txBody>
          <a:bodyPr>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sz="24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优点</a:t>
            </a:r>
            <a:r>
              <a:rPr lang="zh-CN" sz="24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endParaRPr sz="1800" dirty="0">
              <a:solidFill>
                <a:schemeClr val="tx1">
                  <a:alpha val="100000"/>
                </a:schemeClr>
              </a:solidFill>
              <a:latin typeface="Arial" panose="020B0604020202020204"/>
              <a:ea typeface="微软雅黑" panose="020B0503020204020204" charset="-122"/>
              <a:cs typeface="+mn-cs"/>
            </a:endParaRP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sz="20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鲁棒性</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r>
              <a:rPr sz="200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蚁群算法通过模拟蚂蚁觅食行为，能够在多种环境下找到问题的解，对于TSP问题尤其有效</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sz="20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分布式搜索</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r>
              <a:rPr sz="200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算法通过多个蚂蚁并行搜索，提高了找到全局最优解的可能性</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p>
          <a:p>
            <a:pPr marL="0" lvl="0" indent="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启发式搜索：</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算法通过模拟蚂蚁觅食行为，能够在解空间中逐步优化问题的解，避免了传统搜索算法的盲目性。</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sz="20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自适应调整</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r>
              <a:rPr sz="200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通过信息素的更新和衰减，算法能够动态调整搜索策略，适应问题的变化</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endParaRP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sz="24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缺点</a:t>
            </a:r>
            <a:r>
              <a:rPr lang="zh-CN" sz="24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endParaRPr sz="1800" dirty="0">
              <a:solidFill>
                <a:schemeClr val="tx1">
                  <a:alpha val="100000"/>
                </a:schemeClr>
              </a:solidFill>
              <a:latin typeface="Arial" panose="020B0604020202020204"/>
              <a:ea typeface="微软雅黑" panose="020B0503020204020204" charset="-122"/>
              <a:cs typeface="+mn-cs"/>
            </a:endParaRP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sz="20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计算成本</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较高，</a:t>
            </a:r>
            <a:r>
              <a:rPr sz="2000"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在大规模问题中，可能需要大量的蚂蚁和迭代次数，增加了计算资源的需求</a:t>
            </a:r>
            <a:r>
              <a:rPr sz="200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p>
        </p:txBody>
      </p:sp>
      <p:sp>
        <p:nvSpPr>
          <p:cNvPr id="187" name="文本框 186"/>
          <p:cNvSpPr txBox="1"/>
          <p:nvPr/>
        </p:nvSpPr>
        <p:spPr>
          <a:xfrm>
            <a:off x="5457825" y="805702"/>
            <a:ext cx="1549400" cy="457200"/>
          </a:xfrm>
          <a:prstGeom prst="rect">
            <a:avLst/>
          </a:prstGeom>
        </p:spPr>
        <p:txBody>
          <a:bodyPr wrap="square">
            <a:spAutoFit/>
          </a:bodyPr>
          <a:lstStyle/>
          <a:p>
            <a:pPr lvl="0"/>
            <a:r>
              <a:rPr sz="24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蚁群算法</a:t>
            </a:r>
            <a:endParaRPr sz="1800" dirty="0">
              <a:solidFill>
                <a:schemeClr val="tx1">
                  <a:alpha val="100000"/>
                </a:schemeClr>
              </a:solidFill>
              <a:latin typeface="Arial" panose="020B0604020202020204"/>
              <a:ea typeface="微软雅黑" panose="020B0503020204020204" charset="-122"/>
              <a:cs typeface="+mn-cs"/>
            </a:endParaRPr>
          </a:p>
        </p:txBody>
      </p:sp>
      <p:sp>
        <p:nvSpPr>
          <p:cNvPr id="188" name="文本框 187"/>
          <p:cNvSpPr txBox="1"/>
          <p:nvPr/>
        </p:nvSpPr>
        <p:spPr>
          <a:xfrm>
            <a:off x="630373" y="5128186"/>
            <a:ext cx="10654392" cy="400110"/>
          </a:xfrm>
          <a:prstGeom prst="rect">
            <a:avLst/>
          </a:prstGeom>
        </p:spPr>
        <p:txBody>
          <a:bodyPr>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结合实验结果，蚁群算法在解决稠密度较高的TSP问题时是三个算法中表现最好的算法</a:t>
            </a:r>
            <a:r>
              <a:rPr lang="zh-CN" altLang="en-US"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endPar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91"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04</a:t>
            </a:r>
          </a:p>
        </p:txBody>
      </p:sp>
      <p:sp>
        <p:nvSpPr>
          <p:cNvPr id="192" name="文本框 191"/>
          <p:cNvSpPr txBox="1"/>
          <p:nvPr/>
        </p:nvSpPr>
        <p:spPr>
          <a:xfrm>
            <a:off x="-1106960" y="182485"/>
            <a:ext cx="611505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分析总结</a:t>
            </a:r>
          </a:p>
        </p:txBody>
      </p:sp>
      <p:sp>
        <p:nvSpPr>
          <p:cNvPr id="193" name="文本框 192"/>
          <p:cNvSpPr txBox="1"/>
          <p:nvPr/>
        </p:nvSpPr>
        <p:spPr>
          <a:xfrm>
            <a:off x="628650" y="964155"/>
            <a:ext cx="10934700" cy="3731278"/>
          </a:xfrm>
          <a:prstGeom prst="rect">
            <a:avLst/>
          </a:prstGeom>
        </p:spPr>
        <p:txBody>
          <a:bodyPr>
            <a:spAutoFit/>
          </a:bodyPr>
          <a:lstStyle/>
          <a:p>
            <a:pPr marL="0" lvl="0" indent="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优点:</a:t>
            </a:r>
            <a:endParaRPr sz="1800" dirty="0">
              <a:solidFill>
                <a:schemeClr val="tx1">
                  <a:alpha val="100000"/>
                </a:schemeClr>
              </a:solidFill>
              <a:latin typeface="Arial" panose="020B0604020202020204"/>
              <a:ea typeface="微软雅黑" panose="020B0503020204020204" charset="-122"/>
              <a:cs typeface="+mn-cs"/>
            </a:endParaRP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简单高效:</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实现简单，运行速度快，适合于求解</a:t>
            </a:r>
            <a:r>
              <a:rPr lang="zh-CN" sz="2000" b="0"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小规模问题</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易于理解:</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原理直观，容易掌握</a:t>
            </a: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缺点</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易陷入</a:t>
            </a:r>
            <a:r>
              <a:rPr lang="zh-CN" sz="2000" b="1"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局部最优</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rPr>
              <a:t>：</a:t>
            </a:r>
            <a:r>
              <a:rPr lang="zh-CN" altLang="en-US" sz="2000" u="sng" dirty="0">
                <a:solidFill>
                  <a:srgbClr val="FF0000"/>
                </a:solidFill>
                <a:highlight>
                  <a:srgbClr val="FFFFFF">
                    <a:alpha val="100000"/>
                  </a:srgbClr>
                </a:highlight>
                <a:latin typeface="微软雅黑" panose="020B0503020204020204" charset="-122"/>
                <a:ea typeface="微软雅黑" panose="020B0503020204020204" charset="-122"/>
              </a:rPr>
              <a:t>单次</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rPr>
              <a:t>搜索过程中，</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只能从当前状态向更好的状态移动，容易错过全局最优解。</a:t>
            </a: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缺乏</a:t>
            </a:r>
            <a:r>
              <a:rPr lang="zh-CN" sz="2000" b="1"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全局视野</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rPr>
              <a:t>：</a:t>
            </a:r>
            <a:r>
              <a:rPr lang="zh-CN" altLang="en-US" sz="2000" u="sng" dirty="0">
                <a:solidFill>
                  <a:srgbClr val="FF0000"/>
                </a:solidFill>
                <a:highlight>
                  <a:srgbClr val="FFFFFF">
                    <a:alpha val="100000"/>
                  </a:srgbClr>
                </a:highlight>
                <a:latin typeface="微软雅黑" panose="020B0503020204020204" charset="-122"/>
                <a:ea typeface="微软雅黑" panose="020B0503020204020204" charset="-122"/>
              </a:rPr>
              <a:t>单次</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搜索过程中没有考虑整个解空间的信息，只关注局部改进。</a:t>
            </a: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对初始解依赖性强</a:t>
            </a:r>
            <a:r>
              <a:rPr lang="zh-CN" altLang="en-US"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结果很大程度上取决于</a:t>
            </a:r>
            <a:r>
              <a:rPr lang="zh-CN" sz="2000" b="0"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起始点</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的选择，不同起始点可能导致完全不同结果</a:t>
            </a:r>
            <a:r>
              <a:rPr lang="zh-CN" altLang="en-US"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，可以通过</a:t>
            </a:r>
            <a:r>
              <a:rPr lang="zh-CN" altLang="en-US" sz="2000" b="0" u="sng" dirty="0">
                <a:solidFill>
                  <a:srgbClr val="FF0000"/>
                </a:solidFill>
                <a:highlight>
                  <a:srgbClr val="FFFFFF">
                    <a:alpha val="100000"/>
                  </a:srgbClr>
                </a:highlight>
                <a:latin typeface="微软雅黑" panose="020B0503020204020204" charset="-122"/>
                <a:ea typeface="微软雅黑" panose="020B0503020204020204" charset="-122"/>
                <a:cs typeface="+mn-cs"/>
              </a:rPr>
              <a:t>重启算法</a:t>
            </a:r>
            <a:r>
              <a:rPr lang="zh-CN" altLang="en-US"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解决</a:t>
            </a:r>
            <a:r>
              <a:rPr sz="1600" dirty="0">
                <a:solidFill>
                  <a:srgbClr val="2C2C36">
                    <a:alpha val="100000"/>
                  </a:srgbClr>
                </a:solidFill>
                <a:highlight>
                  <a:srgbClr val="FFFFFF">
                    <a:alpha val="100000"/>
                  </a:srgbClr>
                </a:highlight>
                <a:latin typeface="-apple-system"/>
                <a:ea typeface="-apple-system"/>
                <a:cs typeface="+mn-cs"/>
              </a:rPr>
              <a:t>。</a:t>
            </a:r>
          </a:p>
        </p:txBody>
      </p:sp>
      <p:sp>
        <p:nvSpPr>
          <p:cNvPr id="194" name="文本框 193"/>
          <p:cNvSpPr txBox="1"/>
          <p:nvPr/>
        </p:nvSpPr>
        <p:spPr>
          <a:xfrm>
            <a:off x="5457825" y="602129"/>
            <a:ext cx="1549400" cy="457200"/>
          </a:xfrm>
          <a:prstGeom prst="rect">
            <a:avLst/>
          </a:prstGeom>
        </p:spPr>
        <p:txBody>
          <a:bodyPr wrap="square">
            <a:spAutoFit/>
          </a:bodyPr>
          <a:lstStyle/>
          <a:p>
            <a:pPr lvl="0"/>
            <a:r>
              <a:rPr lang="zh-CN" sz="24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爬山</a:t>
            </a:r>
            <a:r>
              <a:rPr sz="2400" b="1" dirty="0" err="1">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算法</a:t>
            </a:r>
            <a:endParaRPr sz="24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endParaRPr>
          </a:p>
        </p:txBody>
      </p:sp>
      <p:sp>
        <p:nvSpPr>
          <p:cNvPr id="195" name="文本框 194"/>
          <p:cNvSpPr txBox="1"/>
          <p:nvPr/>
        </p:nvSpPr>
        <p:spPr>
          <a:xfrm>
            <a:off x="628650" y="5095981"/>
            <a:ext cx="10509250" cy="961289"/>
          </a:xfrm>
          <a:prstGeom prst="rect">
            <a:avLst/>
          </a:prstGeom>
        </p:spPr>
        <p:txBody>
          <a:bodyPr>
            <a:spAutoFit/>
          </a:bodyPr>
          <a:lstStyle/>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en-US"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结合实验结果，爬山算法在解决稠密度较低的简单TSP问题时表现较好，但在高密度情况下可能需要调整，实验性能也会有不同程度的下降。</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191"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04</a:t>
            </a:r>
          </a:p>
        </p:txBody>
      </p:sp>
      <p:sp>
        <p:nvSpPr>
          <p:cNvPr id="192" name="文本框 191"/>
          <p:cNvSpPr txBox="1"/>
          <p:nvPr/>
        </p:nvSpPr>
        <p:spPr>
          <a:xfrm>
            <a:off x="-1106960" y="182485"/>
            <a:ext cx="6115050" cy="641350"/>
          </a:xfrm>
          <a:prstGeom prst="rect">
            <a:avLst/>
          </a:prstGeom>
        </p:spPr>
        <p:txBody>
          <a:bodyPr>
            <a:spAutoFit/>
          </a:bodyPr>
          <a:lstStyle/>
          <a:p>
            <a:pPr lvl="0"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分析总结</a:t>
            </a:r>
          </a:p>
        </p:txBody>
      </p:sp>
      <p:sp>
        <p:nvSpPr>
          <p:cNvPr id="196" name="文本框 195"/>
          <p:cNvSpPr txBox="1"/>
          <p:nvPr/>
        </p:nvSpPr>
        <p:spPr>
          <a:xfrm>
            <a:off x="5240799" y="799267"/>
            <a:ext cx="2048433" cy="457200"/>
          </a:xfrm>
          <a:prstGeom prst="rect">
            <a:avLst/>
          </a:prstGeom>
        </p:spPr>
        <p:txBody>
          <a:bodyPr>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sz="24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模拟退火算法</a:t>
            </a:r>
          </a:p>
        </p:txBody>
      </p:sp>
      <p:sp>
        <p:nvSpPr>
          <p:cNvPr id="197" name="文本框 196"/>
          <p:cNvSpPr txBox="1"/>
          <p:nvPr/>
        </p:nvSpPr>
        <p:spPr>
          <a:xfrm>
            <a:off x="997387" y="1557914"/>
            <a:ext cx="10535256" cy="2807948"/>
          </a:xfrm>
          <a:prstGeom prst="rect">
            <a:avLst/>
          </a:prstGeom>
        </p:spPr>
        <p:txBody>
          <a:bodyPr wrap="square">
            <a:spAutoFit/>
          </a:bodyPr>
          <a:lstStyle/>
          <a:p>
            <a:pPr marL="0" lvl="0" indent="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优点：</a:t>
            </a:r>
            <a:endParaRPr sz="1800" dirty="0">
              <a:solidFill>
                <a:schemeClr val="tx1">
                  <a:alpha val="100000"/>
                </a:schemeClr>
              </a:solidFill>
              <a:latin typeface="Arial" panose="020B0604020202020204"/>
              <a:ea typeface="微软雅黑" panose="020B0503020204020204" charset="-122"/>
              <a:cs typeface="+mn-cs"/>
            </a:endParaRPr>
          </a:p>
          <a:p>
            <a:pPr marL="0" lvl="0" indent="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全局搜索能力：</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模拟退火算法</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rPr>
              <a:t>能在一定程度上</a:t>
            </a:r>
            <a:r>
              <a:rPr lang="zh-CN" altLang="en-US" sz="2000" u="sng" dirty="0">
                <a:solidFill>
                  <a:srgbClr val="FF0000"/>
                </a:solidFill>
                <a:highlight>
                  <a:srgbClr val="FFFFFF">
                    <a:alpha val="100000"/>
                  </a:srgbClr>
                </a:highlight>
                <a:latin typeface="微软雅黑" panose="020B0503020204020204" charset="-122"/>
                <a:ea typeface="微软雅黑" panose="020B0503020204020204" charset="-122"/>
              </a:rPr>
              <a:t>跳出</a:t>
            </a:r>
            <a:r>
              <a:rPr lang="zh-CN" altLang="en-US" sz="2000" dirty="0">
                <a:solidFill>
                  <a:srgbClr val="060607">
                    <a:alpha val="100000"/>
                  </a:srgbClr>
                </a:solidFill>
                <a:highlight>
                  <a:srgbClr val="FFFFFF">
                    <a:alpha val="100000"/>
                  </a:srgbClr>
                </a:highlight>
                <a:latin typeface="微软雅黑" panose="020B0503020204020204" charset="-122"/>
                <a:ea typeface="微软雅黑" panose="020B0503020204020204" charset="-122"/>
              </a:rPr>
              <a:t>局部最优陷阱。</a:t>
            </a:r>
            <a:endPar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endParaRPr>
          </a:p>
          <a:p>
            <a:pPr marL="0" lvl="0" indent="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缺点：</a:t>
            </a:r>
            <a:endParaRPr sz="1800" dirty="0">
              <a:solidFill>
                <a:schemeClr val="tx1">
                  <a:alpha val="100000"/>
                </a:schemeClr>
              </a:solidFill>
              <a:latin typeface="Arial" panose="020B0604020202020204"/>
              <a:ea typeface="微软雅黑" panose="020B0503020204020204" charset="-122"/>
              <a:cs typeface="+mn-cs"/>
            </a:endParaRPr>
          </a:p>
          <a:p>
            <a:pPr marL="0" lvl="0" indent="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参数调整困难：</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模拟退火算法的性能对初始温度、冷却速率等</a:t>
            </a:r>
            <a:r>
              <a:rPr lang="zh-CN" sz="2000" b="0"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参数</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非常</a:t>
            </a:r>
            <a:r>
              <a:rPr lang="zh-CN" sz="2000" b="0"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敏感</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，需要精心调整。</a:t>
            </a:r>
          </a:p>
          <a:p>
            <a:pPr lvl="0" indent="0" algn="l" defTabSz="914400">
              <a:lnSpc>
                <a:spcPct val="150000"/>
              </a:lnSpc>
              <a:buNone/>
              <a:defRPr sz="1800">
                <a:solidFill>
                  <a:schemeClr val="tx1">
                    <a:alpha val="100000"/>
                  </a:schemeClr>
                </a:solidFill>
                <a:latin typeface="Arial" panose="020B0604020202020204"/>
                <a:ea typeface="微软雅黑" panose="020B0503020204020204" charset="-122"/>
                <a:cs typeface="+mn-cs"/>
              </a:defRPr>
            </a:pPr>
            <a:r>
              <a:rPr lang="en-US"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1"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冷却计划</a:t>
            </a:r>
            <a:r>
              <a:rPr lang="zh-CN" sz="2000" b="1"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设计困难: </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冷却计划的设计对于算法性能有很大影响，但设计一个好的冷却计划并不容易。</a:t>
            </a:r>
          </a:p>
        </p:txBody>
      </p:sp>
      <p:sp>
        <p:nvSpPr>
          <p:cNvPr id="198" name="文本框 197"/>
          <p:cNvSpPr txBox="1"/>
          <p:nvPr/>
        </p:nvSpPr>
        <p:spPr>
          <a:xfrm>
            <a:off x="727557" y="4822187"/>
            <a:ext cx="10736885" cy="960776"/>
          </a:xfrm>
          <a:prstGeom prst="rect">
            <a:avLst/>
          </a:prstGeom>
        </p:spPr>
        <p:txBody>
          <a:bodyPr wrap="square">
            <a:spAutoFit/>
          </a:bodyPr>
          <a:lstStyle/>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lang="en-US" alt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       </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结合实验结果，模拟退火算法很容易受温度衰减率这个参数的影响，在</a:t>
            </a:r>
            <a:r>
              <a:rPr lang="zh-CN" sz="2000" b="0" dirty="0">
                <a:solidFill>
                  <a:srgbClr val="FF0200">
                    <a:alpha val="100000"/>
                  </a:srgbClr>
                </a:solidFill>
                <a:highlight>
                  <a:srgbClr val="FFFFFF">
                    <a:alpha val="100000"/>
                  </a:srgbClr>
                </a:highlight>
                <a:latin typeface="微软雅黑" panose="020B0503020204020204" charset="-122"/>
                <a:ea typeface="微软雅黑" panose="020B0503020204020204" charset="-122"/>
                <a:cs typeface="+mn-cs"/>
              </a:rPr>
              <a:t>0.99</a:t>
            </a:r>
            <a:r>
              <a:rPr lang="zh-CN" sz="2000" b="0" dirty="0">
                <a:solidFill>
                  <a:srgbClr val="060607">
                    <a:alpha val="100000"/>
                  </a:srgbClr>
                </a:solidFill>
                <a:highlight>
                  <a:srgbClr val="FFFFFF">
                    <a:alpha val="100000"/>
                  </a:srgbClr>
                </a:highlight>
                <a:latin typeface="微软雅黑" panose="020B0503020204020204" charset="-122"/>
                <a:ea typeface="微软雅黑" panose="020B0503020204020204" charset="-122"/>
                <a:cs typeface="+mn-cs"/>
              </a:rPr>
              <a:t>以上时其效果才比较可观。</a:t>
            </a:r>
            <a:endParaRPr sz="1800" dirty="0">
              <a:solidFill>
                <a:schemeClr val="tx1">
                  <a:alpha val="100000"/>
                </a:schemeClr>
              </a:solidFill>
              <a:latin typeface="Arial" panose="020B0604020202020204"/>
              <a:ea typeface="微软雅黑" panose="020B0503020204020204" charset="-122"/>
              <a:cs typeface="+mn-cs"/>
            </a:endParaRPr>
          </a:p>
        </p:txBody>
      </p:sp>
    </p:spTree>
    <p:extLst>
      <p:ext uri="{BB962C8B-B14F-4D97-AF65-F5344CB8AC3E}">
        <p14:creationId xmlns:p14="http://schemas.microsoft.com/office/powerpoint/2010/main" val="3574376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矩形: 圆角 18"/>
          <p:cNvSpPr/>
          <p:nvPr/>
        </p:nvSpPr>
        <p:spPr>
          <a:xfrm>
            <a:off x="128" y="96"/>
            <a:ext cx="12191936" cy="6857936"/>
          </a:xfrm>
          <a:prstGeom prst="roundRect">
            <a:avLst>
              <a:gd name="adj" fmla="val 3536"/>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sp>
        <p:nvSpPr>
          <p:cNvPr id="208" name="矩形: 圆角 18"/>
          <p:cNvSpPr/>
          <p:nvPr/>
        </p:nvSpPr>
        <p:spPr>
          <a:xfrm>
            <a:off x="96" y="96"/>
            <a:ext cx="12191936" cy="6857936"/>
          </a:xfrm>
          <a:prstGeom prst="rect">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dirty="0">
              <a:solidFill>
                <a:schemeClr val="lt1"/>
              </a:solidFill>
            </a:endParaRPr>
          </a:p>
        </p:txBody>
      </p:sp>
      <p:pic>
        <p:nvPicPr>
          <p:cNvPr id="209" name="图片 4" descr="图示&#10;&#10;描述已自动生成"/>
          <p:cNvPicPr>
            <a:picLocks noChangeAspect="1"/>
          </p:cNvPicPr>
          <p:nvPr/>
        </p:nvPicPr>
        <p:blipFill>
          <a:blip r:embed="rId3"/>
          <a:stretch>
            <a:fillRect/>
          </a:stretch>
        </p:blipFill>
        <p:spPr>
          <a:xfrm>
            <a:off x="0" y="5409565"/>
            <a:ext cx="5193665" cy="1444625"/>
          </a:xfrm>
          <a:prstGeom prst="rect">
            <a:avLst/>
          </a:prstGeom>
        </p:spPr>
      </p:pic>
      <p:pic>
        <p:nvPicPr>
          <p:cNvPr id="210" name="图片 3" descr="理工剪影蓝色"/>
          <p:cNvPicPr>
            <a:picLocks noChangeAspect="1"/>
          </p:cNvPicPr>
          <p:nvPr/>
        </p:nvPicPr>
        <p:blipFill>
          <a:blip r:embed="rId3"/>
          <a:stretch>
            <a:fillRect/>
          </a:stretch>
        </p:blipFill>
        <p:spPr>
          <a:xfrm>
            <a:off x="5193665" y="5409565"/>
            <a:ext cx="5193665" cy="1444625"/>
          </a:xfrm>
          <a:prstGeom prst="rect">
            <a:avLst/>
          </a:prstGeom>
        </p:spPr>
      </p:pic>
      <p:pic>
        <p:nvPicPr>
          <p:cNvPr id="211" name="图片 5" descr="理工剪影蓝色"/>
          <p:cNvPicPr>
            <a:picLocks noChangeAspect="1"/>
          </p:cNvPicPr>
          <p:nvPr/>
        </p:nvPicPr>
        <p:blipFill>
          <a:blip r:embed="rId3"/>
          <a:srcRect r="65191"/>
          <a:stretch>
            <a:fillRect/>
          </a:stretch>
        </p:blipFill>
        <p:spPr>
          <a:xfrm>
            <a:off x="10387330" y="5409565"/>
            <a:ext cx="1807845" cy="1444625"/>
          </a:xfrm>
          <a:prstGeom prst="rect">
            <a:avLst/>
          </a:prstGeom>
        </p:spPr>
      </p:pic>
      <p:sp>
        <p:nvSpPr>
          <p:cNvPr id="212" name="任意多边形: 形状 147"/>
          <p:cNvSpPr/>
          <p:nvPr/>
        </p:nvSpPr>
        <p:spPr>
          <a:xfrm>
            <a:off x="11165984" y="334354"/>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pic>
        <p:nvPicPr>
          <p:cNvPr id="213" name="图片 1"/>
          <p:cNvPicPr>
            <a:picLocks noChangeAspect="1"/>
          </p:cNvPicPr>
          <p:nvPr/>
        </p:nvPicPr>
        <p:blipFill>
          <a:blip r:embed="rId4"/>
          <a:stretch>
            <a:fillRect/>
          </a:stretch>
        </p:blipFill>
        <p:spPr>
          <a:xfrm>
            <a:off x="3913862" y="899854"/>
            <a:ext cx="4364276" cy="1119763"/>
          </a:xfrm>
          <a:prstGeom prst="rect">
            <a:avLst/>
          </a:prstGeom>
        </p:spPr>
      </p:pic>
      <p:sp>
        <p:nvSpPr>
          <p:cNvPr id="214" name="文本框 15"/>
          <p:cNvSpPr txBox="1"/>
          <p:nvPr/>
        </p:nvSpPr>
        <p:spPr>
          <a:xfrm>
            <a:off x="673592" y="2459228"/>
            <a:ext cx="10844815" cy="1107996"/>
          </a:xfrm>
          <a:prstGeom prst="rect">
            <a:avLst/>
          </a:prstGeom>
          <a:noFill/>
        </p:spPr>
        <p:txBody>
          <a:bodyPr wrap="square">
            <a:spAutoFit/>
          </a:bodyPr>
          <a:lstStyle/>
          <a:p>
            <a:pPr lvl="0" algn="ctr"/>
            <a:r>
              <a:rPr lang="en-US" altLang="zh-CN" sz="6600" b="1" dirty="0">
                <a:gradFill>
                  <a:gsLst>
                    <a:gs pos="0">
                      <a:srgbClr val="2E3AFF"/>
                    </a:gs>
                    <a:gs pos="100000">
                      <a:srgbClr val="008CFB"/>
                    </a:gs>
                  </a:gsLst>
                  <a:lin ang="2700000" scaled="1"/>
                </a:gradFill>
                <a:latin typeface="微软雅黑" panose="020B0503020204020204" charset="-122"/>
                <a:ea typeface="微软雅黑" panose="020B0503020204020204" charset="-122"/>
              </a:rPr>
              <a:t>Thanks</a:t>
            </a:r>
            <a:endParaRPr lang="zh-CN" altLang="zh-CN" sz="6600" b="1" dirty="0">
              <a:gradFill>
                <a:gsLst>
                  <a:gs pos="0">
                    <a:srgbClr val="2E3AFF"/>
                  </a:gs>
                  <a:gs pos="100000">
                    <a:srgbClr val="008CFB"/>
                  </a:gs>
                </a:gsLst>
                <a:lin ang="2700000" scaled="1"/>
              </a:gradFill>
              <a:latin typeface="微软雅黑" panose="020B0503020204020204" charset="-122"/>
              <a:ea typeface="微软雅黑" panose="020B0503020204020204" charset="-122"/>
            </a:endParaRPr>
          </a:p>
        </p:txBody>
      </p:sp>
      <p:sp>
        <p:nvSpPr>
          <p:cNvPr id="215" name="文本框 6"/>
          <p:cNvSpPr txBox="1"/>
          <p:nvPr/>
        </p:nvSpPr>
        <p:spPr>
          <a:xfrm>
            <a:off x="4778471" y="4838383"/>
            <a:ext cx="2635250" cy="463550"/>
          </a:xfrm>
          <a:prstGeom prst="rect">
            <a:avLst/>
          </a:prstGeom>
          <a:ln w="12700">
            <a:prstDash val="solid"/>
          </a:ln>
        </p:spPr>
        <p:txBody>
          <a:bodyPr wrap="square">
            <a:spAutoFit/>
          </a:bodyPr>
          <a:lstStyle/>
          <a:p>
            <a:pPr algn="ctr"/>
            <a:r>
              <a:rPr lang="en-US" sz="2400" dirty="0">
                <a:latin typeface="微软雅黑" panose="020B0503020204020204" charset="-122"/>
                <a:ea typeface="微软雅黑" panose="020B0503020204020204" charset="-122"/>
                <a:cs typeface="+mn-cs"/>
              </a:rPr>
              <a:t>2024.11.25</a:t>
            </a:r>
          </a:p>
        </p:txBody>
      </p:sp>
      <p:sp>
        <p:nvSpPr>
          <p:cNvPr id="216" name="文本框 7"/>
          <p:cNvSpPr txBox="1"/>
          <p:nvPr/>
        </p:nvSpPr>
        <p:spPr>
          <a:xfrm>
            <a:off x="4763781" y="3858246"/>
            <a:ext cx="2630429" cy="461665"/>
          </a:xfrm>
          <a:prstGeom prst="rect">
            <a:avLst/>
          </a:prstGeom>
          <a:ln w="12700">
            <a:prstDash val="solid"/>
          </a:ln>
        </p:spPr>
        <p:txBody>
          <a:bodyPr wrap="square">
            <a:spAutoFit/>
          </a:bodyPr>
          <a:lstStyle/>
          <a:p>
            <a:pPr algn="ctr"/>
            <a:r>
              <a:rPr lang="en-US" altLang="zh-CN" sz="2400" dirty="0">
                <a:latin typeface="微软雅黑" panose="020B0503020204020204" charset="-122"/>
                <a:ea typeface="微软雅黑" panose="020B0503020204020204" charset="-122"/>
              </a:rPr>
              <a:t>Group 11</a:t>
            </a:r>
          </a:p>
        </p:txBody>
      </p:sp>
      <p:sp>
        <p:nvSpPr>
          <p:cNvPr id="217" name="文本框 7"/>
          <p:cNvSpPr txBox="1"/>
          <p:nvPr/>
        </p:nvSpPr>
        <p:spPr>
          <a:xfrm>
            <a:off x="2746472" y="4319911"/>
            <a:ext cx="6699249" cy="457200"/>
          </a:xfrm>
          <a:prstGeom prst="rect">
            <a:avLst/>
          </a:prstGeom>
          <a:ln w="12700">
            <a:prstDash val="solid"/>
          </a:ln>
        </p:spPr>
        <p:txBody>
          <a:bodyPr wrap="square">
            <a:spAutoFit/>
          </a:bodyPr>
          <a:lstStyle/>
          <a:p>
            <a:pPr algn="ctr"/>
            <a:r>
              <a:rPr lang="zh-CN" sz="2400">
                <a:latin typeface="微软雅黑" panose="020B0503020204020204" charset="-122"/>
                <a:ea typeface="微软雅黑" panose="020B0503020204020204" charset="-122"/>
                <a:cs typeface="+mn-cs"/>
              </a:rPr>
              <a:t>王善民、胡姗、张靖宇、徐怡凡、方骏、徐满陈</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任意多边形: 形状 46"/>
          <p:cNvSpPr/>
          <p:nvPr/>
        </p:nvSpPr>
        <p:spPr>
          <a:xfrm>
            <a:off x="0" y="74"/>
            <a:ext cx="12192000" cy="2917159"/>
          </a:xfrm>
          <a:custGeom>
            <a:avLst/>
            <a:gdLst>
              <a:gd name="connsiteX0" fmla="*/ 0 w 12192000"/>
              <a:gd name="connsiteY0" fmla="*/ 0 h 2917159"/>
              <a:gd name="connsiteX1" fmla="*/ 12192000 w 12192000"/>
              <a:gd name="connsiteY1" fmla="*/ 0 h 2917159"/>
              <a:gd name="connsiteX2" fmla="*/ 12192000 w 12192000"/>
              <a:gd name="connsiteY2" fmla="*/ 1801860 h 2917159"/>
              <a:gd name="connsiteX3" fmla="*/ 12139039 w 12192000"/>
              <a:gd name="connsiteY3" fmla="*/ 1834941 h 2917159"/>
              <a:gd name="connsiteX4" fmla="*/ 6096000 w 12192000"/>
              <a:gd name="connsiteY4" fmla="*/ 2917159 h 2917159"/>
              <a:gd name="connsiteX5" fmla="*/ 52962 w 12192000"/>
              <a:gd name="connsiteY5" fmla="*/ 1834941 h 2917159"/>
              <a:gd name="connsiteX6" fmla="*/ 0 w 12192000"/>
              <a:gd name="connsiteY6" fmla="*/ 1801860 h 291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17159">
                <a:moveTo>
                  <a:pt x="0" y="0"/>
                </a:moveTo>
                <a:lnTo>
                  <a:pt x="12192000" y="0"/>
                </a:lnTo>
                <a:lnTo>
                  <a:pt x="12192000" y="1801860"/>
                </a:lnTo>
                <a:lnTo>
                  <a:pt x="12139039" y="1834941"/>
                </a:lnTo>
                <a:cubicBezTo>
                  <a:pt x="10975252" y="2479559"/>
                  <a:pt x="8705465" y="2917159"/>
                  <a:pt x="6096000" y="2917159"/>
                </a:cubicBezTo>
                <a:cubicBezTo>
                  <a:pt x="3486536" y="2917159"/>
                  <a:pt x="1216748" y="2479559"/>
                  <a:pt x="52962" y="1834941"/>
                </a:cubicBezTo>
                <a:lnTo>
                  <a:pt x="0" y="1801860"/>
                </a:ln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0" name="矩形: 圆角 18"/>
          <p:cNvSpPr/>
          <p:nvPr/>
        </p:nvSpPr>
        <p:spPr>
          <a:xfrm>
            <a:off x="596962" y="502921"/>
            <a:ext cx="10998076" cy="5852159"/>
          </a:xfrm>
          <a:prstGeom prst="roundRect">
            <a:avLst>
              <a:gd name="adj" fmla="val 3428"/>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31"/>
          <p:cNvSpPr/>
          <p:nvPr/>
        </p:nvSpPr>
        <p:spPr>
          <a:xfrm>
            <a:off x="11008646" y="5275943"/>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69"/>
          <p:cNvSpPr/>
          <p:nvPr/>
        </p:nvSpPr>
        <p:spPr>
          <a:xfrm>
            <a:off x="-76495" y="5750002"/>
            <a:ext cx="1729273" cy="1107997"/>
          </a:xfrm>
          <a:custGeom>
            <a:avLst/>
            <a:gdLst>
              <a:gd name="connsiteX0" fmla="*/ 1384070 w 2768140"/>
              <a:gd name="connsiteY0" fmla="*/ 0 h 1773630"/>
              <a:gd name="connsiteX1" fmla="*/ 2768140 w 2768140"/>
              <a:gd name="connsiteY1" fmla="*/ 1384070 h 1773630"/>
              <a:gd name="connsiteX2" fmla="*/ 2740021 w 2768140"/>
              <a:gd name="connsiteY2" fmla="*/ 1663009 h 1773630"/>
              <a:gd name="connsiteX3" fmla="*/ 2711577 w 2768140"/>
              <a:gd name="connsiteY3" fmla="*/ 1773630 h 1773630"/>
              <a:gd name="connsiteX4" fmla="*/ 56563 w 2768140"/>
              <a:gd name="connsiteY4" fmla="*/ 1773630 h 1773630"/>
              <a:gd name="connsiteX5" fmla="*/ 28119 w 2768140"/>
              <a:gd name="connsiteY5" fmla="*/ 1663009 h 1773630"/>
              <a:gd name="connsiteX6" fmla="*/ 0 w 2768140"/>
              <a:gd name="connsiteY6" fmla="*/ 1384070 h 1773630"/>
              <a:gd name="connsiteX7" fmla="*/ 1384070 w 2768140"/>
              <a:gd name="connsiteY7" fmla="*/ 0 h 17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140" h="1773630">
                <a:moveTo>
                  <a:pt x="1384070" y="0"/>
                </a:moveTo>
                <a:cubicBezTo>
                  <a:pt x="2148471" y="0"/>
                  <a:pt x="2768140" y="619669"/>
                  <a:pt x="2768140" y="1384070"/>
                </a:cubicBezTo>
                <a:cubicBezTo>
                  <a:pt x="2768140" y="1479620"/>
                  <a:pt x="2758458" y="1572909"/>
                  <a:pt x="2740021" y="1663009"/>
                </a:cubicBezTo>
                <a:lnTo>
                  <a:pt x="2711577" y="1773630"/>
                </a:lnTo>
                <a:lnTo>
                  <a:pt x="56563" y="1773630"/>
                </a:lnTo>
                <a:lnTo>
                  <a:pt x="28119" y="1663009"/>
                </a:lnTo>
                <a:cubicBezTo>
                  <a:pt x="9682" y="1572909"/>
                  <a:pt x="0" y="1479620"/>
                  <a:pt x="0" y="1384070"/>
                </a:cubicBezTo>
                <a:cubicBezTo>
                  <a:pt x="0" y="619669"/>
                  <a:pt x="619669" y="0"/>
                  <a:pt x="1384070" y="0"/>
                </a:cubicBezTo>
                <a:close/>
              </a:path>
            </a:pathLst>
          </a:cu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3" name="椭圆 29"/>
          <p:cNvSpPr/>
          <p:nvPr/>
        </p:nvSpPr>
        <p:spPr>
          <a:xfrm>
            <a:off x="10729803" y="5606452"/>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文本框 34"/>
          <p:cNvSpPr txBox="1"/>
          <p:nvPr/>
        </p:nvSpPr>
        <p:spPr>
          <a:xfrm>
            <a:off x="4463717" y="1588236"/>
            <a:ext cx="3264566" cy="1200329"/>
          </a:xfrm>
          <a:prstGeom prst="rect">
            <a:avLst/>
          </a:prstGeom>
          <a:noFill/>
        </p:spPr>
        <p:txBody>
          <a:bodyPr wrap="square" rtlCol="0">
            <a:spAutoFit/>
          </a:bodyPr>
          <a:lstStyle/>
          <a:p>
            <a:pPr algn="ctr"/>
            <a:r>
              <a:rPr lang="en-US" altLang="zh-CN" sz="72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2025</a:t>
            </a:r>
            <a:endParaRPr lang="zh-CN" altLang="en-US" sz="72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225" name="任意多边形: 形状 51"/>
          <p:cNvSpPr/>
          <p:nvPr/>
        </p:nvSpPr>
        <p:spPr>
          <a:xfrm>
            <a:off x="292203" y="267295"/>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088970" h="1452744">
                <a:moveTo>
                  <a:pt x="1043250" y="1361304"/>
                </a:moveTo>
                <a:cubicBezTo>
                  <a:pt x="1068500" y="1361304"/>
                  <a:pt x="1088970" y="1381774"/>
                  <a:pt x="1088970" y="1407024"/>
                </a:cubicBezTo>
                <a:cubicBezTo>
                  <a:pt x="1088970" y="1432274"/>
                  <a:pt x="1068500" y="1452744"/>
                  <a:pt x="1043250" y="1452744"/>
                </a:cubicBezTo>
                <a:cubicBezTo>
                  <a:pt x="1018000" y="1452744"/>
                  <a:pt x="997530" y="1432274"/>
                  <a:pt x="997530" y="1407024"/>
                </a:cubicBezTo>
                <a:cubicBezTo>
                  <a:pt x="997530" y="1381774"/>
                  <a:pt x="1018000" y="1361304"/>
                  <a:pt x="1043250" y="1361304"/>
                </a:cubicBezTo>
                <a:close/>
                <a:moveTo>
                  <a:pt x="876995" y="1361304"/>
                </a:moveTo>
                <a:cubicBezTo>
                  <a:pt x="902245" y="1361304"/>
                  <a:pt x="922715" y="1381774"/>
                  <a:pt x="922715" y="1407024"/>
                </a:cubicBezTo>
                <a:cubicBezTo>
                  <a:pt x="922715" y="1432274"/>
                  <a:pt x="902245" y="1452744"/>
                  <a:pt x="876995" y="1452744"/>
                </a:cubicBezTo>
                <a:cubicBezTo>
                  <a:pt x="851745" y="1452744"/>
                  <a:pt x="831275" y="1432274"/>
                  <a:pt x="831275" y="1407024"/>
                </a:cubicBezTo>
                <a:cubicBezTo>
                  <a:pt x="831275" y="1381774"/>
                  <a:pt x="851745" y="1361304"/>
                  <a:pt x="876995" y="1361304"/>
                </a:cubicBezTo>
                <a:close/>
                <a:moveTo>
                  <a:pt x="710740" y="1361304"/>
                </a:moveTo>
                <a:cubicBezTo>
                  <a:pt x="735990" y="1361304"/>
                  <a:pt x="756460" y="1381774"/>
                  <a:pt x="756460" y="1407024"/>
                </a:cubicBezTo>
                <a:cubicBezTo>
                  <a:pt x="756460" y="1432274"/>
                  <a:pt x="735990" y="1452744"/>
                  <a:pt x="710740" y="1452744"/>
                </a:cubicBezTo>
                <a:cubicBezTo>
                  <a:pt x="685490" y="1452744"/>
                  <a:pt x="665020" y="1432274"/>
                  <a:pt x="665020" y="1407024"/>
                </a:cubicBezTo>
                <a:cubicBezTo>
                  <a:pt x="665020" y="1381774"/>
                  <a:pt x="685490" y="1361304"/>
                  <a:pt x="710740" y="1361304"/>
                </a:cubicBezTo>
                <a:close/>
                <a:moveTo>
                  <a:pt x="544485" y="1361304"/>
                </a:moveTo>
                <a:cubicBezTo>
                  <a:pt x="569735" y="1361304"/>
                  <a:pt x="590205" y="1381774"/>
                  <a:pt x="590205" y="1407024"/>
                </a:cubicBezTo>
                <a:cubicBezTo>
                  <a:pt x="590205" y="1432274"/>
                  <a:pt x="569735" y="1452744"/>
                  <a:pt x="544485" y="1452744"/>
                </a:cubicBezTo>
                <a:cubicBezTo>
                  <a:pt x="519235" y="1452744"/>
                  <a:pt x="498765" y="1432274"/>
                  <a:pt x="498765" y="1407024"/>
                </a:cubicBezTo>
                <a:cubicBezTo>
                  <a:pt x="498765" y="1381774"/>
                  <a:pt x="519235" y="1361304"/>
                  <a:pt x="544485" y="1361304"/>
                </a:cubicBezTo>
                <a:close/>
                <a:moveTo>
                  <a:pt x="378230" y="1361304"/>
                </a:moveTo>
                <a:cubicBezTo>
                  <a:pt x="403480" y="1361304"/>
                  <a:pt x="423950" y="1381774"/>
                  <a:pt x="423950" y="1407024"/>
                </a:cubicBezTo>
                <a:cubicBezTo>
                  <a:pt x="423950" y="1432274"/>
                  <a:pt x="403480" y="1452744"/>
                  <a:pt x="378230" y="1452744"/>
                </a:cubicBezTo>
                <a:cubicBezTo>
                  <a:pt x="352980" y="1452744"/>
                  <a:pt x="332510" y="1432274"/>
                  <a:pt x="332510" y="1407024"/>
                </a:cubicBezTo>
                <a:cubicBezTo>
                  <a:pt x="332510" y="1381774"/>
                  <a:pt x="352980" y="1361304"/>
                  <a:pt x="378230" y="1361304"/>
                </a:cubicBezTo>
                <a:close/>
                <a:moveTo>
                  <a:pt x="211975" y="1361304"/>
                </a:moveTo>
                <a:cubicBezTo>
                  <a:pt x="237225" y="1361304"/>
                  <a:pt x="257695" y="1381774"/>
                  <a:pt x="257695" y="1407024"/>
                </a:cubicBezTo>
                <a:cubicBezTo>
                  <a:pt x="257695" y="1432274"/>
                  <a:pt x="237225" y="1452744"/>
                  <a:pt x="211975" y="1452744"/>
                </a:cubicBezTo>
                <a:cubicBezTo>
                  <a:pt x="186725" y="1452744"/>
                  <a:pt x="166255" y="1432274"/>
                  <a:pt x="166255" y="1407024"/>
                </a:cubicBezTo>
                <a:cubicBezTo>
                  <a:pt x="166255" y="1381774"/>
                  <a:pt x="186725" y="1361304"/>
                  <a:pt x="211975" y="1361304"/>
                </a:cubicBezTo>
                <a:close/>
                <a:moveTo>
                  <a:pt x="45720" y="1361304"/>
                </a:moveTo>
                <a:cubicBezTo>
                  <a:pt x="70970" y="1361304"/>
                  <a:pt x="91440" y="1381774"/>
                  <a:pt x="91440" y="1407024"/>
                </a:cubicBezTo>
                <a:cubicBezTo>
                  <a:pt x="91440" y="1432274"/>
                  <a:pt x="70970" y="1452744"/>
                  <a:pt x="45720" y="1452744"/>
                </a:cubicBezTo>
                <a:cubicBezTo>
                  <a:pt x="20470" y="1452744"/>
                  <a:pt x="0" y="1432274"/>
                  <a:pt x="0" y="1407024"/>
                </a:cubicBezTo>
                <a:cubicBezTo>
                  <a:pt x="0" y="1381774"/>
                  <a:pt x="20470" y="1361304"/>
                  <a:pt x="45720" y="1361304"/>
                </a:cubicBezTo>
                <a:close/>
                <a:moveTo>
                  <a:pt x="1043250" y="1210048"/>
                </a:moveTo>
                <a:cubicBezTo>
                  <a:pt x="1068500" y="1210048"/>
                  <a:pt x="1088970" y="1230518"/>
                  <a:pt x="1088970" y="1255768"/>
                </a:cubicBezTo>
                <a:cubicBezTo>
                  <a:pt x="1088970" y="1281018"/>
                  <a:pt x="1068500" y="1301488"/>
                  <a:pt x="1043250" y="1301488"/>
                </a:cubicBezTo>
                <a:cubicBezTo>
                  <a:pt x="1018000" y="1301488"/>
                  <a:pt x="997530" y="1281018"/>
                  <a:pt x="997530" y="1255768"/>
                </a:cubicBezTo>
                <a:cubicBezTo>
                  <a:pt x="997530" y="1230518"/>
                  <a:pt x="1018000" y="1210048"/>
                  <a:pt x="1043250" y="1210048"/>
                </a:cubicBezTo>
                <a:close/>
                <a:moveTo>
                  <a:pt x="876995" y="1210048"/>
                </a:moveTo>
                <a:cubicBezTo>
                  <a:pt x="902245" y="1210048"/>
                  <a:pt x="922715" y="1230518"/>
                  <a:pt x="922715" y="1255768"/>
                </a:cubicBezTo>
                <a:cubicBezTo>
                  <a:pt x="922715" y="1281018"/>
                  <a:pt x="902245" y="1301488"/>
                  <a:pt x="876995" y="1301488"/>
                </a:cubicBezTo>
                <a:cubicBezTo>
                  <a:pt x="851745" y="1301488"/>
                  <a:pt x="831275" y="1281018"/>
                  <a:pt x="831275" y="1255768"/>
                </a:cubicBezTo>
                <a:cubicBezTo>
                  <a:pt x="831275" y="1230518"/>
                  <a:pt x="851745" y="1210048"/>
                  <a:pt x="876995" y="1210048"/>
                </a:cubicBezTo>
                <a:close/>
                <a:moveTo>
                  <a:pt x="710740" y="1210048"/>
                </a:moveTo>
                <a:cubicBezTo>
                  <a:pt x="735990" y="1210048"/>
                  <a:pt x="756460" y="1230518"/>
                  <a:pt x="756460" y="1255768"/>
                </a:cubicBezTo>
                <a:cubicBezTo>
                  <a:pt x="756460" y="1281018"/>
                  <a:pt x="735990" y="1301488"/>
                  <a:pt x="710740" y="1301488"/>
                </a:cubicBezTo>
                <a:cubicBezTo>
                  <a:pt x="685490" y="1301488"/>
                  <a:pt x="665020" y="1281018"/>
                  <a:pt x="665020" y="1255768"/>
                </a:cubicBezTo>
                <a:cubicBezTo>
                  <a:pt x="665020" y="1230518"/>
                  <a:pt x="685490" y="1210048"/>
                  <a:pt x="710740" y="1210048"/>
                </a:cubicBezTo>
                <a:close/>
                <a:moveTo>
                  <a:pt x="544485" y="1210048"/>
                </a:moveTo>
                <a:cubicBezTo>
                  <a:pt x="569735" y="1210048"/>
                  <a:pt x="590205" y="1230518"/>
                  <a:pt x="590205" y="1255768"/>
                </a:cubicBezTo>
                <a:cubicBezTo>
                  <a:pt x="590205" y="1281018"/>
                  <a:pt x="569735" y="1301488"/>
                  <a:pt x="544485" y="1301488"/>
                </a:cubicBezTo>
                <a:cubicBezTo>
                  <a:pt x="519235" y="1301488"/>
                  <a:pt x="498765" y="1281018"/>
                  <a:pt x="498765" y="1255768"/>
                </a:cubicBezTo>
                <a:cubicBezTo>
                  <a:pt x="498765" y="1230518"/>
                  <a:pt x="519235" y="1210048"/>
                  <a:pt x="544485" y="1210048"/>
                </a:cubicBezTo>
                <a:close/>
                <a:moveTo>
                  <a:pt x="378230" y="1210048"/>
                </a:moveTo>
                <a:cubicBezTo>
                  <a:pt x="403480" y="1210048"/>
                  <a:pt x="423950" y="1230518"/>
                  <a:pt x="423950" y="1255768"/>
                </a:cubicBezTo>
                <a:cubicBezTo>
                  <a:pt x="423950" y="1281018"/>
                  <a:pt x="403480" y="1301488"/>
                  <a:pt x="378230" y="1301488"/>
                </a:cubicBezTo>
                <a:cubicBezTo>
                  <a:pt x="352980" y="1301488"/>
                  <a:pt x="332510" y="1281018"/>
                  <a:pt x="332510" y="1255768"/>
                </a:cubicBezTo>
                <a:cubicBezTo>
                  <a:pt x="332510" y="1230518"/>
                  <a:pt x="352980" y="1210048"/>
                  <a:pt x="378230" y="1210048"/>
                </a:cubicBezTo>
                <a:close/>
                <a:moveTo>
                  <a:pt x="211975" y="1210048"/>
                </a:moveTo>
                <a:cubicBezTo>
                  <a:pt x="237225" y="1210048"/>
                  <a:pt x="257695" y="1230518"/>
                  <a:pt x="257695" y="1255768"/>
                </a:cubicBezTo>
                <a:cubicBezTo>
                  <a:pt x="257695" y="1281018"/>
                  <a:pt x="237225" y="1301488"/>
                  <a:pt x="211975" y="1301488"/>
                </a:cubicBezTo>
                <a:cubicBezTo>
                  <a:pt x="186725" y="1301488"/>
                  <a:pt x="166255" y="1281018"/>
                  <a:pt x="166255" y="1255768"/>
                </a:cubicBezTo>
                <a:cubicBezTo>
                  <a:pt x="166255" y="1230518"/>
                  <a:pt x="186725" y="1210048"/>
                  <a:pt x="211975" y="1210048"/>
                </a:cubicBezTo>
                <a:close/>
                <a:moveTo>
                  <a:pt x="45720" y="1210048"/>
                </a:moveTo>
                <a:cubicBezTo>
                  <a:pt x="70970" y="1210048"/>
                  <a:pt x="91440" y="1230518"/>
                  <a:pt x="91440" y="1255768"/>
                </a:cubicBezTo>
                <a:cubicBezTo>
                  <a:pt x="91440" y="1281018"/>
                  <a:pt x="70970" y="1301488"/>
                  <a:pt x="45720" y="1301488"/>
                </a:cubicBezTo>
                <a:cubicBezTo>
                  <a:pt x="20470" y="1301488"/>
                  <a:pt x="0" y="1281018"/>
                  <a:pt x="0" y="1255768"/>
                </a:cubicBezTo>
                <a:cubicBezTo>
                  <a:pt x="0" y="1230518"/>
                  <a:pt x="20470" y="1210048"/>
                  <a:pt x="45720" y="1210048"/>
                </a:cubicBezTo>
                <a:close/>
                <a:moveTo>
                  <a:pt x="1043250" y="1058792"/>
                </a:moveTo>
                <a:cubicBezTo>
                  <a:pt x="1068500" y="1058792"/>
                  <a:pt x="1088970" y="1079262"/>
                  <a:pt x="1088970" y="1104512"/>
                </a:cubicBezTo>
                <a:cubicBezTo>
                  <a:pt x="1088970" y="1129762"/>
                  <a:pt x="1068500" y="1150232"/>
                  <a:pt x="1043250" y="1150232"/>
                </a:cubicBezTo>
                <a:cubicBezTo>
                  <a:pt x="1018000" y="1150232"/>
                  <a:pt x="997530" y="1129762"/>
                  <a:pt x="997530" y="1104512"/>
                </a:cubicBezTo>
                <a:cubicBezTo>
                  <a:pt x="997530" y="1079262"/>
                  <a:pt x="1018000" y="1058792"/>
                  <a:pt x="1043250" y="1058792"/>
                </a:cubicBezTo>
                <a:close/>
                <a:moveTo>
                  <a:pt x="876995" y="1058792"/>
                </a:moveTo>
                <a:cubicBezTo>
                  <a:pt x="902245" y="1058792"/>
                  <a:pt x="922715" y="1079262"/>
                  <a:pt x="922715" y="1104512"/>
                </a:cubicBezTo>
                <a:cubicBezTo>
                  <a:pt x="922715" y="1129762"/>
                  <a:pt x="902245" y="1150232"/>
                  <a:pt x="876995" y="1150232"/>
                </a:cubicBezTo>
                <a:cubicBezTo>
                  <a:pt x="851745" y="1150232"/>
                  <a:pt x="831275" y="1129762"/>
                  <a:pt x="831275" y="1104512"/>
                </a:cubicBezTo>
                <a:cubicBezTo>
                  <a:pt x="831275" y="1079262"/>
                  <a:pt x="851745" y="1058792"/>
                  <a:pt x="876995" y="1058792"/>
                </a:cubicBezTo>
                <a:close/>
                <a:moveTo>
                  <a:pt x="710740" y="1058792"/>
                </a:moveTo>
                <a:cubicBezTo>
                  <a:pt x="735990" y="1058792"/>
                  <a:pt x="756460" y="1079262"/>
                  <a:pt x="756460" y="1104512"/>
                </a:cubicBezTo>
                <a:cubicBezTo>
                  <a:pt x="756460" y="1129762"/>
                  <a:pt x="735990" y="1150232"/>
                  <a:pt x="710740" y="1150232"/>
                </a:cubicBezTo>
                <a:cubicBezTo>
                  <a:pt x="685490" y="1150232"/>
                  <a:pt x="665020" y="1129762"/>
                  <a:pt x="665020" y="1104512"/>
                </a:cubicBezTo>
                <a:cubicBezTo>
                  <a:pt x="665020" y="1079262"/>
                  <a:pt x="685490" y="1058792"/>
                  <a:pt x="710740" y="1058792"/>
                </a:cubicBezTo>
                <a:close/>
                <a:moveTo>
                  <a:pt x="544485" y="1058792"/>
                </a:moveTo>
                <a:cubicBezTo>
                  <a:pt x="569735" y="1058792"/>
                  <a:pt x="590205" y="1079262"/>
                  <a:pt x="590205" y="1104512"/>
                </a:cubicBezTo>
                <a:cubicBezTo>
                  <a:pt x="590205" y="1129762"/>
                  <a:pt x="569735" y="1150232"/>
                  <a:pt x="544485" y="1150232"/>
                </a:cubicBezTo>
                <a:cubicBezTo>
                  <a:pt x="519235" y="1150232"/>
                  <a:pt x="498765" y="1129762"/>
                  <a:pt x="498765" y="1104512"/>
                </a:cubicBezTo>
                <a:cubicBezTo>
                  <a:pt x="498765" y="1079262"/>
                  <a:pt x="519235" y="1058792"/>
                  <a:pt x="544485" y="1058792"/>
                </a:cubicBezTo>
                <a:close/>
                <a:moveTo>
                  <a:pt x="378230" y="1058792"/>
                </a:moveTo>
                <a:cubicBezTo>
                  <a:pt x="403480" y="1058792"/>
                  <a:pt x="423950" y="1079262"/>
                  <a:pt x="423950" y="1104512"/>
                </a:cubicBezTo>
                <a:cubicBezTo>
                  <a:pt x="423950" y="1129762"/>
                  <a:pt x="403480" y="1150232"/>
                  <a:pt x="378230" y="1150232"/>
                </a:cubicBezTo>
                <a:cubicBezTo>
                  <a:pt x="352980" y="1150232"/>
                  <a:pt x="332510" y="1129762"/>
                  <a:pt x="332510" y="1104512"/>
                </a:cubicBezTo>
                <a:cubicBezTo>
                  <a:pt x="332510" y="1079262"/>
                  <a:pt x="352980" y="1058792"/>
                  <a:pt x="378230" y="1058792"/>
                </a:cubicBezTo>
                <a:close/>
                <a:moveTo>
                  <a:pt x="211975" y="1058792"/>
                </a:moveTo>
                <a:cubicBezTo>
                  <a:pt x="237225" y="1058792"/>
                  <a:pt x="257695" y="1079262"/>
                  <a:pt x="257695" y="1104512"/>
                </a:cubicBezTo>
                <a:cubicBezTo>
                  <a:pt x="257695" y="1129762"/>
                  <a:pt x="237225" y="1150232"/>
                  <a:pt x="211975" y="1150232"/>
                </a:cubicBezTo>
                <a:cubicBezTo>
                  <a:pt x="186725" y="1150232"/>
                  <a:pt x="166255" y="1129762"/>
                  <a:pt x="166255" y="1104512"/>
                </a:cubicBezTo>
                <a:cubicBezTo>
                  <a:pt x="166255" y="1079262"/>
                  <a:pt x="186725" y="1058792"/>
                  <a:pt x="211975" y="1058792"/>
                </a:cubicBezTo>
                <a:close/>
                <a:moveTo>
                  <a:pt x="45720" y="1058792"/>
                </a:moveTo>
                <a:cubicBezTo>
                  <a:pt x="70970" y="1058792"/>
                  <a:pt x="91440" y="1079262"/>
                  <a:pt x="91440" y="1104512"/>
                </a:cubicBezTo>
                <a:cubicBezTo>
                  <a:pt x="91440" y="1129762"/>
                  <a:pt x="70970" y="1150232"/>
                  <a:pt x="45720" y="1150232"/>
                </a:cubicBezTo>
                <a:cubicBezTo>
                  <a:pt x="20470" y="1150232"/>
                  <a:pt x="0" y="1129762"/>
                  <a:pt x="0" y="1104512"/>
                </a:cubicBezTo>
                <a:cubicBezTo>
                  <a:pt x="0" y="1079262"/>
                  <a:pt x="20470" y="1058792"/>
                  <a:pt x="45720" y="1058792"/>
                </a:cubicBezTo>
                <a:close/>
                <a:moveTo>
                  <a:pt x="1043250" y="907536"/>
                </a:moveTo>
                <a:cubicBezTo>
                  <a:pt x="1068500" y="907536"/>
                  <a:pt x="1088970" y="928006"/>
                  <a:pt x="1088970" y="953256"/>
                </a:cubicBezTo>
                <a:cubicBezTo>
                  <a:pt x="1088970" y="978506"/>
                  <a:pt x="1068500" y="998976"/>
                  <a:pt x="1043250" y="998976"/>
                </a:cubicBezTo>
                <a:cubicBezTo>
                  <a:pt x="1018000" y="998976"/>
                  <a:pt x="997530" y="978506"/>
                  <a:pt x="997530" y="953256"/>
                </a:cubicBezTo>
                <a:cubicBezTo>
                  <a:pt x="997530" y="928006"/>
                  <a:pt x="1018000" y="907536"/>
                  <a:pt x="1043250" y="907536"/>
                </a:cubicBezTo>
                <a:close/>
                <a:moveTo>
                  <a:pt x="876995" y="907536"/>
                </a:moveTo>
                <a:cubicBezTo>
                  <a:pt x="902245" y="907536"/>
                  <a:pt x="922715" y="928006"/>
                  <a:pt x="922715" y="953256"/>
                </a:cubicBezTo>
                <a:cubicBezTo>
                  <a:pt x="922715" y="978506"/>
                  <a:pt x="902245" y="998976"/>
                  <a:pt x="876995" y="998976"/>
                </a:cubicBezTo>
                <a:cubicBezTo>
                  <a:pt x="851745" y="998976"/>
                  <a:pt x="831275" y="978506"/>
                  <a:pt x="831275" y="953256"/>
                </a:cubicBezTo>
                <a:cubicBezTo>
                  <a:pt x="831275" y="928006"/>
                  <a:pt x="851745" y="907536"/>
                  <a:pt x="876995" y="907536"/>
                </a:cubicBezTo>
                <a:close/>
                <a:moveTo>
                  <a:pt x="710740" y="907536"/>
                </a:moveTo>
                <a:cubicBezTo>
                  <a:pt x="735990" y="907536"/>
                  <a:pt x="756460" y="928006"/>
                  <a:pt x="756460" y="953256"/>
                </a:cubicBezTo>
                <a:cubicBezTo>
                  <a:pt x="756460" y="978506"/>
                  <a:pt x="735990" y="998976"/>
                  <a:pt x="710740" y="998976"/>
                </a:cubicBezTo>
                <a:cubicBezTo>
                  <a:pt x="685490" y="998976"/>
                  <a:pt x="665020" y="978506"/>
                  <a:pt x="665020" y="953256"/>
                </a:cubicBezTo>
                <a:cubicBezTo>
                  <a:pt x="665020" y="928006"/>
                  <a:pt x="685490" y="907536"/>
                  <a:pt x="710740" y="907536"/>
                </a:cubicBezTo>
                <a:close/>
                <a:moveTo>
                  <a:pt x="544485" y="907536"/>
                </a:moveTo>
                <a:cubicBezTo>
                  <a:pt x="569735" y="907536"/>
                  <a:pt x="590205" y="928006"/>
                  <a:pt x="590205" y="953256"/>
                </a:cubicBezTo>
                <a:cubicBezTo>
                  <a:pt x="590205" y="978506"/>
                  <a:pt x="569735" y="998976"/>
                  <a:pt x="544485" y="998976"/>
                </a:cubicBezTo>
                <a:cubicBezTo>
                  <a:pt x="519235" y="998976"/>
                  <a:pt x="498765" y="978506"/>
                  <a:pt x="498765" y="953256"/>
                </a:cubicBezTo>
                <a:cubicBezTo>
                  <a:pt x="498765" y="928006"/>
                  <a:pt x="519235" y="907536"/>
                  <a:pt x="544485" y="907536"/>
                </a:cubicBezTo>
                <a:close/>
                <a:moveTo>
                  <a:pt x="378230" y="907536"/>
                </a:moveTo>
                <a:cubicBezTo>
                  <a:pt x="403480" y="907536"/>
                  <a:pt x="423950" y="928006"/>
                  <a:pt x="423950" y="953256"/>
                </a:cubicBezTo>
                <a:cubicBezTo>
                  <a:pt x="423950" y="978506"/>
                  <a:pt x="403480" y="998976"/>
                  <a:pt x="378230" y="998976"/>
                </a:cubicBezTo>
                <a:cubicBezTo>
                  <a:pt x="352980" y="998976"/>
                  <a:pt x="332510" y="978506"/>
                  <a:pt x="332510" y="953256"/>
                </a:cubicBezTo>
                <a:cubicBezTo>
                  <a:pt x="332510" y="928006"/>
                  <a:pt x="352980" y="907536"/>
                  <a:pt x="378230" y="907536"/>
                </a:cubicBezTo>
                <a:close/>
                <a:moveTo>
                  <a:pt x="211975" y="907536"/>
                </a:moveTo>
                <a:cubicBezTo>
                  <a:pt x="237225" y="907536"/>
                  <a:pt x="257695" y="928006"/>
                  <a:pt x="257695" y="953256"/>
                </a:cubicBezTo>
                <a:cubicBezTo>
                  <a:pt x="257695" y="978506"/>
                  <a:pt x="237225" y="998976"/>
                  <a:pt x="211975" y="998976"/>
                </a:cubicBezTo>
                <a:cubicBezTo>
                  <a:pt x="186725" y="998976"/>
                  <a:pt x="166255" y="978506"/>
                  <a:pt x="166255" y="953256"/>
                </a:cubicBezTo>
                <a:cubicBezTo>
                  <a:pt x="166255" y="928006"/>
                  <a:pt x="186725" y="907536"/>
                  <a:pt x="211975" y="907536"/>
                </a:cubicBezTo>
                <a:close/>
                <a:moveTo>
                  <a:pt x="45720" y="907536"/>
                </a:moveTo>
                <a:cubicBezTo>
                  <a:pt x="70970" y="907536"/>
                  <a:pt x="91440" y="928006"/>
                  <a:pt x="91440" y="953256"/>
                </a:cubicBezTo>
                <a:cubicBezTo>
                  <a:pt x="91440" y="978506"/>
                  <a:pt x="70970" y="998976"/>
                  <a:pt x="45720" y="998976"/>
                </a:cubicBezTo>
                <a:cubicBezTo>
                  <a:pt x="20470" y="998976"/>
                  <a:pt x="0" y="978506"/>
                  <a:pt x="0" y="953256"/>
                </a:cubicBezTo>
                <a:cubicBezTo>
                  <a:pt x="0" y="928006"/>
                  <a:pt x="20470" y="907536"/>
                  <a:pt x="45720" y="907536"/>
                </a:cubicBezTo>
                <a:close/>
                <a:moveTo>
                  <a:pt x="1043250" y="756280"/>
                </a:moveTo>
                <a:cubicBezTo>
                  <a:pt x="1068500" y="756280"/>
                  <a:pt x="1088970" y="776750"/>
                  <a:pt x="1088970" y="802000"/>
                </a:cubicBezTo>
                <a:cubicBezTo>
                  <a:pt x="1088970" y="827250"/>
                  <a:pt x="1068500" y="847720"/>
                  <a:pt x="1043250" y="847720"/>
                </a:cubicBezTo>
                <a:cubicBezTo>
                  <a:pt x="1018000" y="847720"/>
                  <a:pt x="997530" y="827250"/>
                  <a:pt x="997530" y="802000"/>
                </a:cubicBezTo>
                <a:cubicBezTo>
                  <a:pt x="997530" y="776750"/>
                  <a:pt x="1018000" y="756280"/>
                  <a:pt x="1043250" y="756280"/>
                </a:cubicBezTo>
                <a:close/>
                <a:moveTo>
                  <a:pt x="876995" y="756280"/>
                </a:moveTo>
                <a:cubicBezTo>
                  <a:pt x="902245" y="756280"/>
                  <a:pt x="922715" y="776750"/>
                  <a:pt x="922715" y="802000"/>
                </a:cubicBezTo>
                <a:cubicBezTo>
                  <a:pt x="922715" y="827250"/>
                  <a:pt x="902245" y="847720"/>
                  <a:pt x="876995" y="847720"/>
                </a:cubicBezTo>
                <a:cubicBezTo>
                  <a:pt x="851745" y="847720"/>
                  <a:pt x="831275" y="827250"/>
                  <a:pt x="831275" y="802000"/>
                </a:cubicBezTo>
                <a:cubicBezTo>
                  <a:pt x="831275" y="776750"/>
                  <a:pt x="851745" y="756280"/>
                  <a:pt x="876995" y="756280"/>
                </a:cubicBezTo>
                <a:close/>
                <a:moveTo>
                  <a:pt x="710740" y="756280"/>
                </a:moveTo>
                <a:cubicBezTo>
                  <a:pt x="735990" y="756280"/>
                  <a:pt x="756460" y="776750"/>
                  <a:pt x="756460" y="802000"/>
                </a:cubicBezTo>
                <a:cubicBezTo>
                  <a:pt x="756460" y="827250"/>
                  <a:pt x="735990" y="847720"/>
                  <a:pt x="710740" y="847720"/>
                </a:cubicBezTo>
                <a:cubicBezTo>
                  <a:pt x="685490" y="847720"/>
                  <a:pt x="665020" y="827250"/>
                  <a:pt x="665020" y="802000"/>
                </a:cubicBezTo>
                <a:cubicBezTo>
                  <a:pt x="665020" y="776750"/>
                  <a:pt x="685490" y="756280"/>
                  <a:pt x="710740" y="756280"/>
                </a:cubicBezTo>
                <a:close/>
                <a:moveTo>
                  <a:pt x="544485" y="756280"/>
                </a:moveTo>
                <a:cubicBezTo>
                  <a:pt x="569735" y="756280"/>
                  <a:pt x="590205" y="776750"/>
                  <a:pt x="590205" y="802000"/>
                </a:cubicBezTo>
                <a:cubicBezTo>
                  <a:pt x="590205" y="827250"/>
                  <a:pt x="569735" y="847720"/>
                  <a:pt x="544485" y="847720"/>
                </a:cubicBezTo>
                <a:cubicBezTo>
                  <a:pt x="519235" y="847720"/>
                  <a:pt x="498765" y="827250"/>
                  <a:pt x="498765" y="802000"/>
                </a:cubicBezTo>
                <a:cubicBezTo>
                  <a:pt x="498765" y="776750"/>
                  <a:pt x="519235" y="756280"/>
                  <a:pt x="544485" y="756280"/>
                </a:cubicBezTo>
                <a:close/>
                <a:moveTo>
                  <a:pt x="378230" y="756280"/>
                </a:moveTo>
                <a:cubicBezTo>
                  <a:pt x="403480" y="756280"/>
                  <a:pt x="423950" y="776750"/>
                  <a:pt x="423950" y="802000"/>
                </a:cubicBezTo>
                <a:cubicBezTo>
                  <a:pt x="423950" y="827250"/>
                  <a:pt x="403480" y="847720"/>
                  <a:pt x="378230" y="847720"/>
                </a:cubicBezTo>
                <a:cubicBezTo>
                  <a:pt x="352980" y="847720"/>
                  <a:pt x="332510" y="827250"/>
                  <a:pt x="332510" y="802000"/>
                </a:cubicBezTo>
                <a:cubicBezTo>
                  <a:pt x="332510" y="776750"/>
                  <a:pt x="352980" y="756280"/>
                  <a:pt x="378230" y="756280"/>
                </a:cubicBezTo>
                <a:close/>
                <a:moveTo>
                  <a:pt x="211975" y="756280"/>
                </a:moveTo>
                <a:cubicBezTo>
                  <a:pt x="237225" y="756280"/>
                  <a:pt x="257695" y="776750"/>
                  <a:pt x="257695" y="802000"/>
                </a:cubicBezTo>
                <a:cubicBezTo>
                  <a:pt x="257695" y="827250"/>
                  <a:pt x="237225" y="847720"/>
                  <a:pt x="211975" y="847720"/>
                </a:cubicBezTo>
                <a:cubicBezTo>
                  <a:pt x="186725" y="847720"/>
                  <a:pt x="166255" y="827250"/>
                  <a:pt x="166255" y="802000"/>
                </a:cubicBezTo>
                <a:cubicBezTo>
                  <a:pt x="166255" y="776750"/>
                  <a:pt x="186725" y="756280"/>
                  <a:pt x="211975" y="756280"/>
                </a:cubicBezTo>
                <a:close/>
                <a:moveTo>
                  <a:pt x="45720" y="756280"/>
                </a:moveTo>
                <a:cubicBezTo>
                  <a:pt x="70970" y="756280"/>
                  <a:pt x="91440" y="776750"/>
                  <a:pt x="91440" y="802000"/>
                </a:cubicBezTo>
                <a:cubicBezTo>
                  <a:pt x="91440" y="827250"/>
                  <a:pt x="70970" y="847720"/>
                  <a:pt x="45720" y="847720"/>
                </a:cubicBezTo>
                <a:cubicBezTo>
                  <a:pt x="20470" y="847720"/>
                  <a:pt x="0" y="827250"/>
                  <a:pt x="0" y="802000"/>
                </a:cubicBezTo>
                <a:cubicBezTo>
                  <a:pt x="0" y="776750"/>
                  <a:pt x="20470" y="756280"/>
                  <a:pt x="45720" y="756280"/>
                </a:cubicBezTo>
                <a:close/>
                <a:moveTo>
                  <a:pt x="1043250" y="605024"/>
                </a:moveTo>
                <a:cubicBezTo>
                  <a:pt x="1068500" y="605024"/>
                  <a:pt x="1088970" y="625494"/>
                  <a:pt x="1088970" y="650744"/>
                </a:cubicBezTo>
                <a:cubicBezTo>
                  <a:pt x="1088970" y="675994"/>
                  <a:pt x="1068500" y="696464"/>
                  <a:pt x="1043250" y="696464"/>
                </a:cubicBezTo>
                <a:cubicBezTo>
                  <a:pt x="1018000" y="696464"/>
                  <a:pt x="997530" y="675994"/>
                  <a:pt x="997530" y="650744"/>
                </a:cubicBezTo>
                <a:cubicBezTo>
                  <a:pt x="997530" y="625494"/>
                  <a:pt x="1018000" y="605024"/>
                  <a:pt x="1043250" y="605024"/>
                </a:cubicBezTo>
                <a:close/>
                <a:moveTo>
                  <a:pt x="876995" y="605024"/>
                </a:moveTo>
                <a:cubicBezTo>
                  <a:pt x="902245" y="605024"/>
                  <a:pt x="922715" y="625494"/>
                  <a:pt x="922715" y="650744"/>
                </a:cubicBezTo>
                <a:cubicBezTo>
                  <a:pt x="922715" y="675994"/>
                  <a:pt x="902245" y="696464"/>
                  <a:pt x="876995" y="696464"/>
                </a:cubicBezTo>
                <a:cubicBezTo>
                  <a:pt x="851745" y="696464"/>
                  <a:pt x="831275" y="675994"/>
                  <a:pt x="831275" y="650744"/>
                </a:cubicBezTo>
                <a:cubicBezTo>
                  <a:pt x="831275" y="625494"/>
                  <a:pt x="851745" y="605024"/>
                  <a:pt x="876995" y="605024"/>
                </a:cubicBezTo>
                <a:close/>
                <a:moveTo>
                  <a:pt x="710740" y="605024"/>
                </a:moveTo>
                <a:cubicBezTo>
                  <a:pt x="735990" y="605024"/>
                  <a:pt x="756460" y="625494"/>
                  <a:pt x="756460" y="650744"/>
                </a:cubicBezTo>
                <a:cubicBezTo>
                  <a:pt x="756460" y="675994"/>
                  <a:pt x="735990" y="696464"/>
                  <a:pt x="710740" y="696464"/>
                </a:cubicBezTo>
                <a:cubicBezTo>
                  <a:pt x="685490" y="696464"/>
                  <a:pt x="665020" y="675994"/>
                  <a:pt x="665020" y="650744"/>
                </a:cubicBezTo>
                <a:cubicBezTo>
                  <a:pt x="665020" y="625494"/>
                  <a:pt x="685490" y="605024"/>
                  <a:pt x="710740" y="605024"/>
                </a:cubicBezTo>
                <a:close/>
                <a:moveTo>
                  <a:pt x="544485" y="605024"/>
                </a:moveTo>
                <a:cubicBezTo>
                  <a:pt x="569735" y="605024"/>
                  <a:pt x="590205" y="625494"/>
                  <a:pt x="590205" y="650744"/>
                </a:cubicBezTo>
                <a:cubicBezTo>
                  <a:pt x="590205" y="675994"/>
                  <a:pt x="569735" y="696464"/>
                  <a:pt x="544485" y="696464"/>
                </a:cubicBezTo>
                <a:cubicBezTo>
                  <a:pt x="519235" y="696464"/>
                  <a:pt x="498765" y="675994"/>
                  <a:pt x="498765" y="650744"/>
                </a:cubicBezTo>
                <a:cubicBezTo>
                  <a:pt x="498765" y="625494"/>
                  <a:pt x="519235" y="605024"/>
                  <a:pt x="544485" y="605024"/>
                </a:cubicBezTo>
                <a:close/>
                <a:moveTo>
                  <a:pt x="378230" y="605024"/>
                </a:moveTo>
                <a:cubicBezTo>
                  <a:pt x="403480" y="605024"/>
                  <a:pt x="423950" y="625494"/>
                  <a:pt x="423950" y="650744"/>
                </a:cubicBezTo>
                <a:cubicBezTo>
                  <a:pt x="423950" y="675994"/>
                  <a:pt x="403480" y="696464"/>
                  <a:pt x="378230" y="696464"/>
                </a:cubicBezTo>
                <a:cubicBezTo>
                  <a:pt x="352980" y="696464"/>
                  <a:pt x="332510" y="675994"/>
                  <a:pt x="332510" y="650744"/>
                </a:cubicBezTo>
                <a:cubicBezTo>
                  <a:pt x="332510" y="625494"/>
                  <a:pt x="352980" y="605024"/>
                  <a:pt x="378230" y="605024"/>
                </a:cubicBezTo>
                <a:close/>
                <a:moveTo>
                  <a:pt x="211975" y="605024"/>
                </a:moveTo>
                <a:cubicBezTo>
                  <a:pt x="237225" y="605024"/>
                  <a:pt x="257695" y="625494"/>
                  <a:pt x="257695" y="650744"/>
                </a:cubicBezTo>
                <a:cubicBezTo>
                  <a:pt x="257695" y="675994"/>
                  <a:pt x="237225" y="696464"/>
                  <a:pt x="211975" y="696464"/>
                </a:cubicBezTo>
                <a:cubicBezTo>
                  <a:pt x="186725" y="696464"/>
                  <a:pt x="166255" y="675994"/>
                  <a:pt x="166255" y="650744"/>
                </a:cubicBezTo>
                <a:cubicBezTo>
                  <a:pt x="166255" y="625494"/>
                  <a:pt x="186725" y="605024"/>
                  <a:pt x="211975" y="605024"/>
                </a:cubicBezTo>
                <a:close/>
                <a:moveTo>
                  <a:pt x="45720" y="605024"/>
                </a:moveTo>
                <a:cubicBezTo>
                  <a:pt x="70970" y="605024"/>
                  <a:pt x="91440" y="625494"/>
                  <a:pt x="91440" y="650744"/>
                </a:cubicBezTo>
                <a:cubicBezTo>
                  <a:pt x="91440" y="675994"/>
                  <a:pt x="70970" y="696464"/>
                  <a:pt x="45720" y="696464"/>
                </a:cubicBezTo>
                <a:cubicBezTo>
                  <a:pt x="20470" y="696464"/>
                  <a:pt x="0" y="675994"/>
                  <a:pt x="0" y="650744"/>
                </a:cubicBezTo>
                <a:cubicBezTo>
                  <a:pt x="0" y="625494"/>
                  <a:pt x="20470" y="605024"/>
                  <a:pt x="45720" y="605024"/>
                </a:cubicBezTo>
                <a:close/>
                <a:moveTo>
                  <a:pt x="1043250" y="453768"/>
                </a:moveTo>
                <a:cubicBezTo>
                  <a:pt x="1068500" y="453768"/>
                  <a:pt x="1088970" y="474238"/>
                  <a:pt x="1088970" y="499488"/>
                </a:cubicBezTo>
                <a:cubicBezTo>
                  <a:pt x="1088970" y="524738"/>
                  <a:pt x="1068500" y="545208"/>
                  <a:pt x="1043250" y="545208"/>
                </a:cubicBezTo>
                <a:cubicBezTo>
                  <a:pt x="1018000" y="545208"/>
                  <a:pt x="997530" y="524738"/>
                  <a:pt x="997530" y="499488"/>
                </a:cubicBezTo>
                <a:cubicBezTo>
                  <a:pt x="997530" y="474238"/>
                  <a:pt x="1018000" y="453768"/>
                  <a:pt x="1043250" y="453768"/>
                </a:cubicBezTo>
                <a:close/>
                <a:moveTo>
                  <a:pt x="876995" y="453768"/>
                </a:moveTo>
                <a:cubicBezTo>
                  <a:pt x="902245" y="453768"/>
                  <a:pt x="922715" y="474238"/>
                  <a:pt x="922715" y="499488"/>
                </a:cubicBezTo>
                <a:cubicBezTo>
                  <a:pt x="922715" y="524738"/>
                  <a:pt x="902245" y="545208"/>
                  <a:pt x="876995" y="545208"/>
                </a:cubicBezTo>
                <a:cubicBezTo>
                  <a:pt x="851745" y="545208"/>
                  <a:pt x="831275" y="524738"/>
                  <a:pt x="831275" y="499488"/>
                </a:cubicBezTo>
                <a:cubicBezTo>
                  <a:pt x="831275" y="474238"/>
                  <a:pt x="851745" y="453768"/>
                  <a:pt x="876995" y="453768"/>
                </a:cubicBezTo>
                <a:close/>
                <a:moveTo>
                  <a:pt x="710740" y="453768"/>
                </a:moveTo>
                <a:cubicBezTo>
                  <a:pt x="735990" y="453768"/>
                  <a:pt x="756460" y="474238"/>
                  <a:pt x="756460" y="499488"/>
                </a:cubicBezTo>
                <a:cubicBezTo>
                  <a:pt x="756460" y="524738"/>
                  <a:pt x="735990" y="545208"/>
                  <a:pt x="710740" y="545208"/>
                </a:cubicBezTo>
                <a:cubicBezTo>
                  <a:pt x="685490" y="545208"/>
                  <a:pt x="665020" y="524738"/>
                  <a:pt x="665020" y="499488"/>
                </a:cubicBezTo>
                <a:cubicBezTo>
                  <a:pt x="665020" y="474238"/>
                  <a:pt x="685490" y="453768"/>
                  <a:pt x="710740" y="453768"/>
                </a:cubicBezTo>
                <a:close/>
                <a:moveTo>
                  <a:pt x="544485" y="453768"/>
                </a:moveTo>
                <a:cubicBezTo>
                  <a:pt x="569735" y="453768"/>
                  <a:pt x="590205" y="474238"/>
                  <a:pt x="590205" y="499488"/>
                </a:cubicBezTo>
                <a:cubicBezTo>
                  <a:pt x="590205" y="524738"/>
                  <a:pt x="569735" y="545208"/>
                  <a:pt x="544485" y="545208"/>
                </a:cubicBezTo>
                <a:cubicBezTo>
                  <a:pt x="519235" y="545208"/>
                  <a:pt x="498765" y="524738"/>
                  <a:pt x="498765" y="499488"/>
                </a:cubicBezTo>
                <a:cubicBezTo>
                  <a:pt x="498765" y="474238"/>
                  <a:pt x="519235" y="453768"/>
                  <a:pt x="544485" y="453768"/>
                </a:cubicBezTo>
                <a:close/>
                <a:moveTo>
                  <a:pt x="378230" y="453768"/>
                </a:moveTo>
                <a:cubicBezTo>
                  <a:pt x="403480" y="453768"/>
                  <a:pt x="423950" y="474238"/>
                  <a:pt x="423950" y="499488"/>
                </a:cubicBezTo>
                <a:cubicBezTo>
                  <a:pt x="423950" y="524738"/>
                  <a:pt x="403480" y="545208"/>
                  <a:pt x="378230" y="545208"/>
                </a:cubicBezTo>
                <a:cubicBezTo>
                  <a:pt x="352980" y="545208"/>
                  <a:pt x="332510" y="524738"/>
                  <a:pt x="332510" y="499488"/>
                </a:cubicBezTo>
                <a:cubicBezTo>
                  <a:pt x="332510" y="474238"/>
                  <a:pt x="352980" y="453768"/>
                  <a:pt x="378230" y="453768"/>
                </a:cubicBezTo>
                <a:close/>
                <a:moveTo>
                  <a:pt x="211975" y="453768"/>
                </a:moveTo>
                <a:cubicBezTo>
                  <a:pt x="237225" y="453768"/>
                  <a:pt x="257695" y="474238"/>
                  <a:pt x="257695" y="499488"/>
                </a:cubicBezTo>
                <a:cubicBezTo>
                  <a:pt x="257695" y="524738"/>
                  <a:pt x="237225" y="545208"/>
                  <a:pt x="211975" y="545208"/>
                </a:cubicBezTo>
                <a:cubicBezTo>
                  <a:pt x="186725" y="545208"/>
                  <a:pt x="166255" y="524738"/>
                  <a:pt x="166255" y="499488"/>
                </a:cubicBezTo>
                <a:cubicBezTo>
                  <a:pt x="166255" y="474238"/>
                  <a:pt x="186725" y="453768"/>
                  <a:pt x="211975" y="453768"/>
                </a:cubicBezTo>
                <a:close/>
                <a:moveTo>
                  <a:pt x="45720" y="453768"/>
                </a:moveTo>
                <a:cubicBezTo>
                  <a:pt x="70970" y="453768"/>
                  <a:pt x="91440" y="474238"/>
                  <a:pt x="91440" y="499488"/>
                </a:cubicBezTo>
                <a:cubicBezTo>
                  <a:pt x="91440" y="524738"/>
                  <a:pt x="70970" y="545208"/>
                  <a:pt x="45720" y="545208"/>
                </a:cubicBezTo>
                <a:cubicBezTo>
                  <a:pt x="20470" y="545208"/>
                  <a:pt x="0" y="524738"/>
                  <a:pt x="0" y="499488"/>
                </a:cubicBezTo>
                <a:cubicBezTo>
                  <a:pt x="0" y="474238"/>
                  <a:pt x="20470" y="453768"/>
                  <a:pt x="45720" y="453768"/>
                </a:cubicBezTo>
                <a:close/>
                <a:moveTo>
                  <a:pt x="1043250" y="302512"/>
                </a:moveTo>
                <a:cubicBezTo>
                  <a:pt x="1068500" y="302512"/>
                  <a:pt x="1088970" y="322982"/>
                  <a:pt x="1088970" y="348232"/>
                </a:cubicBezTo>
                <a:cubicBezTo>
                  <a:pt x="1088970" y="373482"/>
                  <a:pt x="1068500" y="393952"/>
                  <a:pt x="1043250" y="393952"/>
                </a:cubicBezTo>
                <a:cubicBezTo>
                  <a:pt x="1018000" y="393952"/>
                  <a:pt x="997530" y="373482"/>
                  <a:pt x="997530" y="348232"/>
                </a:cubicBezTo>
                <a:cubicBezTo>
                  <a:pt x="997530" y="322982"/>
                  <a:pt x="1018000" y="302512"/>
                  <a:pt x="1043250" y="302512"/>
                </a:cubicBezTo>
                <a:close/>
                <a:moveTo>
                  <a:pt x="876995" y="302512"/>
                </a:moveTo>
                <a:cubicBezTo>
                  <a:pt x="902245" y="302512"/>
                  <a:pt x="922715" y="322982"/>
                  <a:pt x="922715" y="348232"/>
                </a:cubicBezTo>
                <a:cubicBezTo>
                  <a:pt x="922715" y="373482"/>
                  <a:pt x="902245" y="393952"/>
                  <a:pt x="876995" y="393952"/>
                </a:cubicBezTo>
                <a:cubicBezTo>
                  <a:pt x="851745" y="393952"/>
                  <a:pt x="831275" y="373482"/>
                  <a:pt x="831275" y="348232"/>
                </a:cubicBezTo>
                <a:cubicBezTo>
                  <a:pt x="831275" y="322982"/>
                  <a:pt x="851745" y="302512"/>
                  <a:pt x="876995" y="302512"/>
                </a:cubicBezTo>
                <a:close/>
                <a:moveTo>
                  <a:pt x="710740" y="302512"/>
                </a:moveTo>
                <a:cubicBezTo>
                  <a:pt x="735990" y="302512"/>
                  <a:pt x="756460" y="322982"/>
                  <a:pt x="756460" y="348232"/>
                </a:cubicBezTo>
                <a:cubicBezTo>
                  <a:pt x="756460" y="373482"/>
                  <a:pt x="735990" y="393952"/>
                  <a:pt x="710740" y="393952"/>
                </a:cubicBezTo>
                <a:cubicBezTo>
                  <a:pt x="685490" y="393952"/>
                  <a:pt x="665020" y="373482"/>
                  <a:pt x="665020" y="348232"/>
                </a:cubicBezTo>
                <a:cubicBezTo>
                  <a:pt x="665020" y="322982"/>
                  <a:pt x="685490" y="302512"/>
                  <a:pt x="710740" y="302512"/>
                </a:cubicBezTo>
                <a:close/>
                <a:moveTo>
                  <a:pt x="544485" y="302512"/>
                </a:moveTo>
                <a:cubicBezTo>
                  <a:pt x="569735" y="302512"/>
                  <a:pt x="590205" y="322982"/>
                  <a:pt x="590205" y="348232"/>
                </a:cubicBezTo>
                <a:cubicBezTo>
                  <a:pt x="590205" y="373482"/>
                  <a:pt x="569735" y="393952"/>
                  <a:pt x="544485" y="393952"/>
                </a:cubicBezTo>
                <a:cubicBezTo>
                  <a:pt x="519235" y="393952"/>
                  <a:pt x="498765" y="373482"/>
                  <a:pt x="498765" y="348232"/>
                </a:cubicBezTo>
                <a:cubicBezTo>
                  <a:pt x="498765" y="322982"/>
                  <a:pt x="519235" y="302512"/>
                  <a:pt x="544485" y="302512"/>
                </a:cubicBezTo>
                <a:close/>
                <a:moveTo>
                  <a:pt x="378230" y="302512"/>
                </a:moveTo>
                <a:cubicBezTo>
                  <a:pt x="403480" y="302512"/>
                  <a:pt x="423950" y="322982"/>
                  <a:pt x="423950" y="348232"/>
                </a:cubicBezTo>
                <a:cubicBezTo>
                  <a:pt x="423950" y="373482"/>
                  <a:pt x="403480" y="393952"/>
                  <a:pt x="378230" y="393952"/>
                </a:cubicBezTo>
                <a:cubicBezTo>
                  <a:pt x="352980" y="393952"/>
                  <a:pt x="332510" y="373482"/>
                  <a:pt x="332510" y="348232"/>
                </a:cubicBezTo>
                <a:cubicBezTo>
                  <a:pt x="332510" y="322982"/>
                  <a:pt x="352980" y="302512"/>
                  <a:pt x="378230" y="302512"/>
                </a:cubicBezTo>
                <a:close/>
                <a:moveTo>
                  <a:pt x="211975" y="302512"/>
                </a:moveTo>
                <a:cubicBezTo>
                  <a:pt x="237225" y="302512"/>
                  <a:pt x="257695" y="322982"/>
                  <a:pt x="257695" y="348232"/>
                </a:cubicBezTo>
                <a:cubicBezTo>
                  <a:pt x="257695" y="373482"/>
                  <a:pt x="237225" y="393952"/>
                  <a:pt x="211975" y="393952"/>
                </a:cubicBezTo>
                <a:cubicBezTo>
                  <a:pt x="186725" y="393952"/>
                  <a:pt x="166255" y="373482"/>
                  <a:pt x="166255" y="348232"/>
                </a:cubicBezTo>
                <a:cubicBezTo>
                  <a:pt x="166255" y="322982"/>
                  <a:pt x="186725" y="302512"/>
                  <a:pt x="211975" y="302512"/>
                </a:cubicBezTo>
                <a:close/>
                <a:moveTo>
                  <a:pt x="45720" y="302512"/>
                </a:moveTo>
                <a:cubicBezTo>
                  <a:pt x="70970" y="302512"/>
                  <a:pt x="91440" y="322982"/>
                  <a:pt x="91440" y="348232"/>
                </a:cubicBezTo>
                <a:cubicBezTo>
                  <a:pt x="91440" y="373482"/>
                  <a:pt x="70970" y="393952"/>
                  <a:pt x="45720" y="393952"/>
                </a:cubicBezTo>
                <a:cubicBezTo>
                  <a:pt x="20470" y="393952"/>
                  <a:pt x="0" y="373482"/>
                  <a:pt x="0" y="348232"/>
                </a:cubicBezTo>
                <a:cubicBezTo>
                  <a:pt x="0" y="322982"/>
                  <a:pt x="20470" y="302512"/>
                  <a:pt x="45720" y="302512"/>
                </a:cubicBezTo>
                <a:close/>
                <a:moveTo>
                  <a:pt x="1043250" y="151256"/>
                </a:moveTo>
                <a:cubicBezTo>
                  <a:pt x="1068500" y="151256"/>
                  <a:pt x="1088970" y="171726"/>
                  <a:pt x="1088970" y="196976"/>
                </a:cubicBezTo>
                <a:cubicBezTo>
                  <a:pt x="1088970" y="222226"/>
                  <a:pt x="1068500" y="242696"/>
                  <a:pt x="1043250" y="242696"/>
                </a:cubicBezTo>
                <a:cubicBezTo>
                  <a:pt x="1018000" y="242696"/>
                  <a:pt x="997530" y="222226"/>
                  <a:pt x="997530" y="196976"/>
                </a:cubicBezTo>
                <a:cubicBezTo>
                  <a:pt x="997530" y="171726"/>
                  <a:pt x="1018000" y="151256"/>
                  <a:pt x="1043250" y="151256"/>
                </a:cubicBezTo>
                <a:close/>
                <a:moveTo>
                  <a:pt x="876995" y="151256"/>
                </a:moveTo>
                <a:cubicBezTo>
                  <a:pt x="902245" y="151256"/>
                  <a:pt x="922715" y="171726"/>
                  <a:pt x="922715" y="196976"/>
                </a:cubicBezTo>
                <a:cubicBezTo>
                  <a:pt x="922715" y="222226"/>
                  <a:pt x="902245" y="242696"/>
                  <a:pt x="876995" y="242696"/>
                </a:cubicBezTo>
                <a:cubicBezTo>
                  <a:pt x="851745" y="242696"/>
                  <a:pt x="831275" y="222226"/>
                  <a:pt x="831275" y="196976"/>
                </a:cubicBezTo>
                <a:cubicBezTo>
                  <a:pt x="831275" y="171726"/>
                  <a:pt x="851745" y="151256"/>
                  <a:pt x="876995" y="151256"/>
                </a:cubicBezTo>
                <a:close/>
                <a:moveTo>
                  <a:pt x="710740" y="151256"/>
                </a:moveTo>
                <a:cubicBezTo>
                  <a:pt x="735990" y="151256"/>
                  <a:pt x="756460" y="171726"/>
                  <a:pt x="756460" y="196976"/>
                </a:cubicBezTo>
                <a:cubicBezTo>
                  <a:pt x="756460" y="222226"/>
                  <a:pt x="735990" y="242696"/>
                  <a:pt x="710740" y="242696"/>
                </a:cubicBezTo>
                <a:cubicBezTo>
                  <a:pt x="685490" y="242696"/>
                  <a:pt x="665020" y="222226"/>
                  <a:pt x="665020" y="196976"/>
                </a:cubicBezTo>
                <a:cubicBezTo>
                  <a:pt x="665020" y="171726"/>
                  <a:pt x="685490" y="151256"/>
                  <a:pt x="710740" y="151256"/>
                </a:cubicBezTo>
                <a:close/>
                <a:moveTo>
                  <a:pt x="544485" y="151256"/>
                </a:moveTo>
                <a:cubicBezTo>
                  <a:pt x="569735" y="151256"/>
                  <a:pt x="590205" y="171726"/>
                  <a:pt x="590205" y="196976"/>
                </a:cubicBezTo>
                <a:cubicBezTo>
                  <a:pt x="590205" y="222226"/>
                  <a:pt x="569735" y="242696"/>
                  <a:pt x="544485" y="242696"/>
                </a:cubicBezTo>
                <a:cubicBezTo>
                  <a:pt x="519235" y="242696"/>
                  <a:pt x="498765" y="222226"/>
                  <a:pt x="498765" y="196976"/>
                </a:cubicBezTo>
                <a:cubicBezTo>
                  <a:pt x="498765" y="171726"/>
                  <a:pt x="519235" y="151256"/>
                  <a:pt x="544485" y="151256"/>
                </a:cubicBezTo>
                <a:close/>
                <a:moveTo>
                  <a:pt x="378230" y="151256"/>
                </a:moveTo>
                <a:cubicBezTo>
                  <a:pt x="403480" y="151256"/>
                  <a:pt x="423950" y="171726"/>
                  <a:pt x="423950" y="196976"/>
                </a:cubicBezTo>
                <a:cubicBezTo>
                  <a:pt x="423950" y="222226"/>
                  <a:pt x="403480" y="242696"/>
                  <a:pt x="378230" y="242696"/>
                </a:cubicBezTo>
                <a:cubicBezTo>
                  <a:pt x="352980" y="242696"/>
                  <a:pt x="332510" y="222226"/>
                  <a:pt x="332510" y="196976"/>
                </a:cubicBezTo>
                <a:cubicBezTo>
                  <a:pt x="332510" y="171726"/>
                  <a:pt x="352980" y="151256"/>
                  <a:pt x="378230" y="151256"/>
                </a:cubicBezTo>
                <a:close/>
                <a:moveTo>
                  <a:pt x="211975" y="151256"/>
                </a:moveTo>
                <a:cubicBezTo>
                  <a:pt x="237225" y="151256"/>
                  <a:pt x="257695" y="171726"/>
                  <a:pt x="257695" y="196976"/>
                </a:cubicBezTo>
                <a:cubicBezTo>
                  <a:pt x="257695" y="222226"/>
                  <a:pt x="237225" y="242696"/>
                  <a:pt x="211975" y="242696"/>
                </a:cubicBezTo>
                <a:cubicBezTo>
                  <a:pt x="186725" y="242696"/>
                  <a:pt x="166255" y="222226"/>
                  <a:pt x="166255" y="196976"/>
                </a:cubicBezTo>
                <a:cubicBezTo>
                  <a:pt x="166255" y="171726"/>
                  <a:pt x="186725" y="151256"/>
                  <a:pt x="211975" y="151256"/>
                </a:cubicBezTo>
                <a:close/>
                <a:moveTo>
                  <a:pt x="45720" y="151256"/>
                </a:moveTo>
                <a:cubicBezTo>
                  <a:pt x="70970" y="151256"/>
                  <a:pt x="91440" y="171726"/>
                  <a:pt x="91440" y="196976"/>
                </a:cubicBezTo>
                <a:cubicBezTo>
                  <a:pt x="91440" y="222226"/>
                  <a:pt x="70970" y="242696"/>
                  <a:pt x="45720" y="242696"/>
                </a:cubicBezTo>
                <a:cubicBezTo>
                  <a:pt x="20470" y="242696"/>
                  <a:pt x="0" y="222226"/>
                  <a:pt x="0" y="196976"/>
                </a:cubicBezTo>
                <a:cubicBezTo>
                  <a:pt x="0" y="171726"/>
                  <a:pt x="20470" y="151256"/>
                  <a:pt x="45720" y="151256"/>
                </a:cubicBezTo>
                <a:close/>
                <a:moveTo>
                  <a:pt x="1043250" y="0"/>
                </a:moveTo>
                <a:cubicBezTo>
                  <a:pt x="1068500" y="0"/>
                  <a:pt x="1088970" y="20470"/>
                  <a:pt x="1088970" y="45720"/>
                </a:cubicBezTo>
                <a:cubicBezTo>
                  <a:pt x="1088970" y="70970"/>
                  <a:pt x="1068500" y="91440"/>
                  <a:pt x="1043250" y="91440"/>
                </a:cubicBezTo>
                <a:cubicBezTo>
                  <a:pt x="1018000" y="91440"/>
                  <a:pt x="997530" y="70970"/>
                  <a:pt x="997530" y="45720"/>
                </a:cubicBezTo>
                <a:cubicBezTo>
                  <a:pt x="997530" y="20470"/>
                  <a:pt x="1018000" y="0"/>
                  <a:pt x="1043250" y="0"/>
                </a:cubicBezTo>
                <a:close/>
                <a:moveTo>
                  <a:pt x="876995" y="0"/>
                </a:moveTo>
                <a:cubicBezTo>
                  <a:pt x="902245" y="0"/>
                  <a:pt x="922715" y="20470"/>
                  <a:pt x="922715" y="45720"/>
                </a:cubicBezTo>
                <a:cubicBezTo>
                  <a:pt x="922715" y="70970"/>
                  <a:pt x="902245" y="91440"/>
                  <a:pt x="876995" y="91440"/>
                </a:cubicBezTo>
                <a:cubicBezTo>
                  <a:pt x="851745" y="91440"/>
                  <a:pt x="831275" y="70970"/>
                  <a:pt x="831275" y="45720"/>
                </a:cubicBezTo>
                <a:cubicBezTo>
                  <a:pt x="831275" y="20470"/>
                  <a:pt x="851745" y="0"/>
                  <a:pt x="876995" y="0"/>
                </a:cubicBezTo>
                <a:close/>
                <a:moveTo>
                  <a:pt x="710740" y="0"/>
                </a:moveTo>
                <a:cubicBezTo>
                  <a:pt x="735990" y="0"/>
                  <a:pt x="756460" y="20470"/>
                  <a:pt x="756460" y="45720"/>
                </a:cubicBezTo>
                <a:cubicBezTo>
                  <a:pt x="756460" y="70970"/>
                  <a:pt x="735990" y="91440"/>
                  <a:pt x="710740" y="91440"/>
                </a:cubicBezTo>
                <a:cubicBezTo>
                  <a:pt x="685490" y="91440"/>
                  <a:pt x="665020" y="70970"/>
                  <a:pt x="665020" y="45720"/>
                </a:cubicBezTo>
                <a:cubicBezTo>
                  <a:pt x="665020" y="20470"/>
                  <a:pt x="685490" y="0"/>
                  <a:pt x="710740" y="0"/>
                </a:cubicBezTo>
                <a:close/>
                <a:moveTo>
                  <a:pt x="544485" y="0"/>
                </a:moveTo>
                <a:cubicBezTo>
                  <a:pt x="569735" y="0"/>
                  <a:pt x="590205" y="20470"/>
                  <a:pt x="590205" y="45720"/>
                </a:cubicBezTo>
                <a:cubicBezTo>
                  <a:pt x="590205" y="70970"/>
                  <a:pt x="569735" y="91440"/>
                  <a:pt x="544485" y="91440"/>
                </a:cubicBezTo>
                <a:cubicBezTo>
                  <a:pt x="519235" y="91440"/>
                  <a:pt x="498765" y="70970"/>
                  <a:pt x="498765" y="45720"/>
                </a:cubicBezTo>
                <a:cubicBezTo>
                  <a:pt x="498765" y="20470"/>
                  <a:pt x="519235" y="0"/>
                  <a:pt x="544485" y="0"/>
                </a:cubicBezTo>
                <a:close/>
                <a:moveTo>
                  <a:pt x="378230" y="0"/>
                </a:moveTo>
                <a:cubicBezTo>
                  <a:pt x="403480" y="0"/>
                  <a:pt x="423950" y="20470"/>
                  <a:pt x="423950" y="45720"/>
                </a:cubicBezTo>
                <a:cubicBezTo>
                  <a:pt x="423950" y="70970"/>
                  <a:pt x="403480" y="91440"/>
                  <a:pt x="378230" y="91440"/>
                </a:cubicBezTo>
                <a:cubicBezTo>
                  <a:pt x="352980" y="91440"/>
                  <a:pt x="332510" y="70970"/>
                  <a:pt x="332510" y="45720"/>
                </a:cubicBezTo>
                <a:cubicBezTo>
                  <a:pt x="332510" y="20470"/>
                  <a:pt x="352980" y="0"/>
                  <a:pt x="378230" y="0"/>
                </a:cubicBezTo>
                <a:close/>
                <a:moveTo>
                  <a:pt x="211975" y="0"/>
                </a:moveTo>
                <a:cubicBezTo>
                  <a:pt x="237225" y="0"/>
                  <a:pt x="257695" y="20470"/>
                  <a:pt x="257695" y="45720"/>
                </a:cubicBezTo>
                <a:cubicBezTo>
                  <a:pt x="257695" y="70970"/>
                  <a:pt x="237225" y="91440"/>
                  <a:pt x="211975" y="91440"/>
                </a:cubicBezTo>
                <a:cubicBezTo>
                  <a:pt x="186725" y="91440"/>
                  <a:pt x="166255" y="70970"/>
                  <a:pt x="166255" y="45720"/>
                </a:cubicBezTo>
                <a:cubicBezTo>
                  <a:pt x="166255" y="20470"/>
                  <a:pt x="186725" y="0"/>
                  <a:pt x="211975" y="0"/>
                </a:cubicBezTo>
                <a:close/>
                <a:moveTo>
                  <a:pt x="45720" y="0"/>
                </a:moveTo>
                <a:cubicBezTo>
                  <a:pt x="70970" y="0"/>
                  <a:pt x="91440" y="20470"/>
                  <a:pt x="91440" y="45720"/>
                </a:cubicBezTo>
                <a:cubicBezTo>
                  <a:pt x="91440" y="70970"/>
                  <a:pt x="70970" y="91440"/>
                  <a:pt x="45720" y="91440"/>
                </a:cubicBezTo>
                <a:cubicBezTo>
                  <a:pt x="20470" y="91440"/>
                  <a:pt x="0" y="70970"/>
                  <a:pt x="0" y="45720"/>
                </a:cubicBezTo>
                <a:cubicBezTo>
                  <a:pt x="0" y="20470"/>
                  <a:pt x="20470" y="0"/>
                  <a:pt x="45720" y="0"/>
                </a:cubicBezTo>
                <a:close/>
              </a:path>
            </a:pathLst>
          </a:custGeom>
          <a:gradFill>
            <a:gsLst>
              <a:gs pos="0">
                <a:srgbClr val="008CFB">
                  <a:alpha val="22000"/>
                </a:srgbClr>
              </a:gs>
              <a:gs pos="100000">
                <a:srgbClr val="008CFB">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26" name="组合 38"/>
          <p:cNvGrpSpPr/>
          <p:nvPr/>
        </p:nvGrpSpPr>
        <p:grpSpPr>
          <a:xfrm>
            <a:off x="7403313" y="2032000"/>
            <a:ext cx="525246" cy="290946"/>
            <a:chOff x="7485169" y="2032000"/>
            <a:chExt cx="634010" cy="290946"/>
          </a:xfrm>
        </p:grpSpPr>
        <p:cxnSp>
          <p:nvCxnSpPr>
            <p:cNvPr id="227" name="直接连接符 33"/>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28" name="直接连接符 44"/>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29" name="直接连接符 45"/>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230" name="组合 58"/>
          <p:cNvGrpSpPr/>
          <p:nvPr/>
        </p:nvGrpSpPr>
        <p:grpSpPr>
          <a:xfrm flipH="1">
            <a:off x="4263441" y="2032000"/>
            <a:ext cx="525246" cy="290946"/>
            <a:chOff x="7485169" y="2032000"/>
            <a:chExt cx="634010" cy="290946"/>
          </a:xfrm>
        </p:grpSpPr>
        <p:cxnSp>
          <p:nvCxnSpPr>
            <p:cNvPr id="231" name="直接连接符 59"/>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32" name="微信：2090298045【陈西】公众号：陈西设计之家。微信搜索即可。更多免费PPT模版教程等都可以在公众号内获取。PPT高端定制/发布会PPT设计"/>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cxnSp>
          <p:nvCxnSpPr>
            <p:cNvPr id="233" name="直接连接符 61"/>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234" name="任意多边形: 形状 49"/>
          <p:cNvSpPr/>
          <p:nvPr/>
        </p:nvSpPr>
        <p:spPr>
          <a:xfrm>
            <a:off x="596962" y="497152"/>
            <a:ext cx="10998076" cy="2414312"/>
          </a:xfrm>
          <a:custGeom>
            <a:avLst/>
            <a:gdLst>
              <a:gd name="connsiteX0" fmla="*/ 200612 w 10998076"/>
              <a:gd name="connsiteY0" fmla="*/ 0 h 2414312"/>
              <a:gd name="connsiteX1" fmla="*/ 10797464 w 10998076"/>
              <a:gd name="connsiteY1" fmla="*/ 0 h 2414312"/>
              <a:gd name="connsiteX2" fmla="*/ 10998076 w 10998076"/>
              <a:gd name="connsiteY2" fmla="*/ 200612 h 2414312"/>
              <a:gd name="connsiteX3" fmla="*/ 10998076 w 10998076"/>
              <a:gd name="connsiteY3" fmla="*/ 1585722 h 2414312"/>
              <a:gd name="connsiteX4" fmla="*/ 10775850 w 10998076"/>
              <a:gd name="connsiteY4" fmla="*/ 1671338 h 2414312"/>
              <a:gd name="connsiteX5" fmla="*/ 5499038 w 10998076"/>
              <a:gd name="connsiteY5" fmla="*/ 2414312 h 2414312"/>
              <a:gd name="connsiteX6" fmla="*/ 222227 w 10998076"/>
              <a:gd name="connsiteY6" fmla="*/ 1671338 h 2414312"/>
              <a:gd name="connsiteX7" fmla="*/ 0 w 10998076"/>
              <a:gd name="connsiteY7" fmla="*/ 1585722 h 2414312"/>
              <a:gd name="connsiteX8" fmla="*/ 0 w 10998076"/>
              <a:gd name="connsiteY8" fmla="*/ 200612 h 2414312"/>
              <a:gd name="connsiteX9" fmla="*/ 200612 w 10998076"/>
              <a:gd name="connsiteY9" fmla="*/ 0 h 24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076" h="2414312">
                <a:moveTo>
                  <a:pt x="200612" y="0"/>
                </a:moveTo>
                <a:lnTo>
                  <a:pt x="10797464" y="0"/>
                </a:lnTo>
                <a:cubicBezTo>
                  <a:pt x="10908259" y="0"/>
                  <a:pt x="10998076" y="89817"/>
                  <a:pt x="10998076" y="200612"/>
                </a:cubicBezTo>
                <a:lnTo>
                  <a:pt x="10998076" y="1585722"/>
                </a:lnTo>
                <a:lnTo>
                  <a:pt x="10775850" y="1671338"/>
                </a:lnTo>
                <a:cubicBezTo>
                  <a:pt x="9515178" y="2125428"/>
                  <a:pt x="7619229" y="2414312"/>
                  <a:pt x="5499038" y="2414312"/>
                </a:cubicBezTo>
                <a:cubicBezTo>
                  <a:pt x="3378849" y="2414312"/>
                  <a:pt x="1482898" y="2125428"/>
                  <a:pt x="222227" y="1671338"/>
                </a:cubicBezTo>
                <a:lnTo>
                  <a:pt x="0" y="1585722"/>
                </a:lnTo>
                <a:lnTo>
                  <a:pt x="0" y="200612"/>
                </a:lnTo>
                <a:cubicBezTo>
                  <a:pt x="0" y="89817"/>
                  <a:pt x="89817" y="0"/>
                  <a:pt x="200612" y="0"/>
                </a:cubicBezTo>
                <a:close/>
              </a:path>
            </a:pathLst>
          </a:custGeom>
          <a:gradFill flip="none" rotWithShape="1">
            <a:gsLst>
              <a:gs pos="0">
                <a:srgbClr val="2E3AFF"/>
              </a:gs>
              <a:gs pos="100000">
                <a:srgbClr val="008CF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35" name="文本框 50"/>
          <p:cNvSpPr txBox="1"/>
          <p:nvPr/>
        </p:nvSpPr>
        <p:spPr>
          <a:xfrm>
            <a:off x="4463717" y="1052162"/>
            <a:ext cx="3264566" cy="1107996"/>
          </a:xfrm>
          <a:prstGeom prst="rect">
            <a:avLst/>
          </a:prstGeom>
          <a:noFill/>
        </p:spPr>
        <p:txBody>
          <a:bodyPr wrap="square" rtlCol="0">
            <a:spAutoFit/>
          </a:bodyPr>
          <a:lstStyle/>
          <a:p>
            <a:pPr algn="ctr"/>
            <a:r>
              <a:rPr lang="zh-CN" altLang="en-US" sz="6600" dirty="0">
                <a:solidFill>
                  <a:schemeClr val="bg1"/>
                </a:solidFill>
                <a:latin typeface="思源宋体 CN Heavy" panose="02020900000000000000" pitchFamily="18" charset="-122"/>
                <a:ea typeface="思源宋体 CN Heavy" panose="02020900000000000000" pitchFamily="18" charset="-122"/>
              </a:rPr>
              <a:t>目录</a:t>
            </a:r>
          </a:p>
        </p:txBody>
      </p:sp>
      <p:sp>
        <p:nvSpPr>
          <p:cNvPr id="236" name="微信：2090298045【陈西】公众号：陈西设计之家。微信搜索即可。更多免费PPT模版教程等都可以在公众号内获取。PPT高端定制/发布会PPT设计"/>
          <p:cNvSpPr/>
          <p:nvPr/>
        </p:nvSpPr>
        <p:spPr>
          <a:xfrm>
            <a:off x="10882617" y="0"/>
            <a:ext cx="1309383" cy="1201461"/>
          </a:xfrm>
          <a:custGeom>
            <a:avLst/>
            <a:gdLst>
              <a:gd name="connsiteX0" fmla="*/ 0 w 1309383"/>
              <a:gd name="connsiteY0" fmla="*/ 0 h 1201461"/>
              <a:gd name="connsiteX1" fmla="*/ 1309383 w 1309383"/>
              <a:gd name="connsiteY1" fmla="*/ 0 h 1201461"/>
              <a:gd name="connsiteX2" fmla="*/ 1309383 w 1309383"/>
              <a:gd name="connsiteY2" fmla="*/ 1201461 h 1201461"/>
              <a:gd name="connsiteX3" fmla="*/ 1229615 w 1309383"/>
              <a:gd name="connsiteY3" fmla="*/ 1197433 h 1201461"/>
              <a:gd name="connsiteX4" fmla="*/ 15177 w 1309383"/>
              <a:gd name="connsiteY4" fmla="*/ 99447 h 120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383" h="1201461">
                <a:moveTo>
                  <a:pt x="0" y="0"/>
                </a:moveTo>
                <a:lnTo>
                  <a:pt x="1309383" y="0"/>
                </a:lnTo>
                <a:lnTo>
                  <a:pt x="1309383" y="1201461"/>
                </a:lnTo>
                <a:lnTo>
                  <a:pt x="1229615" y="1197433"/>
                </a:lnTo>
                <a:cubicBezTo>
                  <a:pt x="624746" y="1136006"/>
                  <a:pt x="135018" y="685095"/>
                  <a:pt x="15177" y="99447"/>
                </a:cubicBezTo>
                <a:close/>
              </a:path>
            </a:pathLst>
          </a:custGeom>
          <a:gradFill flip="none" rotWithShape="1">
            <a:gsLst>
              <a:gs pos="0">
                <a:srgbClr val="2E3AFF">
                  <a:alpha val="43000"/>
                </a:srgbClr>
              </a:gs>
              <a:gs pos="100000">
                <a:srgbClr val="008CFB">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7" name="文本框 16"/>
          <p:cNvSpPr txBox="1"/>
          <p:nvPr/>
        </p:nvSpPr>
        <p:spPr>
          <a:xfrm>
            <a:off x="5180260" y="2011507"/>
            <a:ext cx="1840618" cy="400110"/>
          </a:xfrm>
          <a:prstGeom prst="rect">
            <a:avLst/>
          </a:prstGeom>
          <a:noFill/>
        </p:spPr>
        <p:txBody>
          <a:bodyPr wrap="square" rtlCol="0">
            <a:spAutoFit/>
          </a:bodyPr>
          <a:lstStyle/>
          <a:p>
            <a:pPr algn="dist"/>
            <a:r>
              <a:rPr lang="en-US" altLang="zh-CN" sz="2000" dirty="0">
                <a:solidFill>
                  <a:schemeClr val="bg1"/>
                </a:solidFill>
              </a:rPr>
              <a:t>CONTENTS</a:t>
            </a:r>
            <a:endParaRPr lang="zh-CN" altLang="en-US" sz="2000" dirty="0">
              <a:solidFill>
                <a:schemeClr val="bg1"/>
              </a:solidFill>
            </a:endParaRPr>
          </a:p>
        </p:txBody>
      </p:sp>
      <p:sp>
        <p:nvSpPr>
          <p:cNvPr id="238" name="文本框 8"/>
          <p:cNvSpPr txBox="1"/>
          <p:nvPr/>
        </p:nvSpPr>
        <p:spPr>
          <a:xfrm>
            <a:off x="3725278" y="4073168"/>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239" name="文本框 52"/>
          <p:cNvSpPr txBox="1"/>
          <p:nvPr/>
        </p:nvSpPr>
        <p:spPr>
          <a:xfrm>
            <a:off x="1618117" y="3433630"/>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01</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240" name="微信：2090298045【陈西】公众号：陈西设计之家。微信搜索即可。更多免费PPT模版教程等都可以在公众号内获取。PPT高端定制/发布会PPT设计"/>
          <p:cNvSpPr txBox="1"/>
          <p:nvPr/>
        </p:nvSpPr>
        <p:spPr>
          <a:xfrm>
            <a:off x="3699878" y="4725026"/>
            <a:ext cx="2368550" cy="419100"/>
          </a:xfrm>
          <a:prstGeom prst="rect">
            <a:avLst/>
          </a:prstGeom>
          <a:noFill/>
        </p:spPr>
        <p:txBody>
          <a:bodyPr wrap="square" rtlCol="0">
            <a:spAutoFit/>
          </a:bodyPr>
          <a:lstStyle/>
          <a:p>
            <a:pPr algn="ctr">
              <a:lnSpc>
                <a:spcPct val="135000"/>
              </a:lnSpc>
            </a:pPr>
            <a:r>
              <a:rPr lang="en-US" sz="1600" dirty="0">
                <a:solidFill>
                  <a:schemeClr val="tx1">
                    <a:lumMod val="85000"/>
                    <a:lumOff val="15000"/>
                    <a:alpha val="100000"/>
                  </a:schemeClr>
                </a:solidFill>
              </a:rPr>
              <a:t>TSP</a:t>
            </a:r>
            <a:r>
              <a:rPr lang="zh-CN" sz="1600">
                <a:solidFill>
                  <a:schemeClr val="tx1">
                    <a:lumMod val="85000"/>
                    <a:lumOff val="15000"/>
                    <a:alpha val="100000"/>
                  </a:schemeClr>
                </a:solidFill>
              </a:rPr>
              <a:t>问题介绍</a:t>
            </a:r>
          </a:p>
        </p:txBody>
      </p:sp>
      <p:sp>
        <p:nvSpPr>
          <p:cNvPr id="241" name="椭圆 53"/>
          <p:cNvSpPr/>
          <p:nvPr/>
        </p:nvSpPr>
        <p:spPr>
          <a:xfrm>
            <a:off x="2169225"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54"/>
          <p:cNvSpPr/>
          <p:nvPr/>
        </p:nvSpPr>
        <p:spPr>
          <a:xfrm>
            <a:off x="2278738" y="5539154"/>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55"/>
          <p:cNvSpPr/>
          <p:nvPr/>
        </p:nvSpPr>
        <p:spPr>
          <a:xfrm>
            <a:off x="2388251" y="5539154"/>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56"/>
          <p:cNvSpPr/>
          <p:nvPr/>
        </p:nvSpPr>
        <p:spPr>
          <a:xfrm>
            <a:off x="2497765" y="5539154"/>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微信：2090298045【陈西】公众号：陈西设计之家。微信搜索即可。更多免费PPT模版教程等都可以在公众号内获取。PPT高端定制/发布会PPT设计"/>
          <p:cNvSpPr txBox="1"/>
          <p:nvPr/>
        </p:nvSpPr>
        <p:spPr>
          <a:xfrm>
            <a:off x="1233572" y="4073168"/>
            <a:ext cx="2317750" cy="647700"/>
          </a:xfrm>
          <a:prstGeom prst="rect">
            <a:avLst/>
          </a:prstGeom>
          <a:noFill/>
        </p:spPr>
        <p:txBody>
          <a:bodyPr wrap="square" rtlCol="0">
            <a:spAutoFit/>
          </a:bodyPr>
          <a:lstStyle/>
          <a:p>
            <a:pPr algn="ctr"/>
            <a:r>
              <a:rPr lang="zh-CN" sz="36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算法理论</a:t>
            </a:r>
          </a:p>
        </p:txBody>
      </p:sp>
      <p:sp>
        <p:nvSpPr>
          <p:cNvPr id="246" name="文本框 62"/>
          <p:cNvSpPr txBox="1"/>
          <p:nvPr/>
        </p:nvSpPr>
        <p:spPr>
          <a:xfrm>
            <a:off x="4109823" y="3433630"/>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02</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247" name="文本框 63"/>
          <p:cNvSpPr txBox="1"/>
          <p:nvPr/>
        </p:nvSpPr>
        <p:spPr>
          <a:xfrm>
            <a:off x="1208172" y="4725026"/>
            <a:ext cx="2368550" cy="749300"/>
          </a:xfrm>
          <a:prstGeom prst="rect">
            <a:avLst/>
          </a:prstGeom>
          <a:noFill/>
        </p:spPr>
        <p:txBody>
          <a:bodyPr wrap="square" rtlCol="0">
            <a:spAutoFit/>
          </a:bodyPr>
          <a:lstStyle/>
          <a:p>
            <a:pPr algn="ctr">
              <a:lnSpc>
                <a:spcPct val="135000"/>
              </a:lnSpc>
            </a:pPr>
            <a:r>
              <a:rPr lang="zh-CN" sz="1600" dirty="0">
                <a:solidFill>
                  <a:schemeClr val="tx1">
                    <a:lumMod val="85000"/>
                    <a:lumOff val="15000"/>
                    <a:alpha val="100000"/>
                  </a:schemeClr>
                </a:solidFill>
              </a:rPr>
              <a:t>算法理论介绍</a:t>
            </a:r>
          </a:p>
          <a:p>
            <a:pPr algn="ctr">
              <a:lnSpc>
                <a:spcPct val="135000"/>
              </a:lnSpc>
            </a:pPr>
            <a:endParaRPr lang="en-US" sz="1600" dirty="0">
              <a:solidFill>
                <a:schemeClr val="tx1">
                  <a:lumMod val="85000"/>
                  <a:lumOff val="15000"/>
                  <a:alpha val="100000"/>
                </a:schemeClr>
              </a:solidFill>
            </a:endParaRPr>
          </a:p>
        </p:txBody>
      </p:sp>
      <p:sp>
        <p:nvSpPr>
          <p:cNvPr id="248" name="椭圆 66"/>
          <p:cNvSpPr/>
          <p:nvPr/>
        </p:nvSpPr>
        <p:spPr>
          <a:xfrm>
            <a:off x="4660931" y="5539154"/>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68"/>
          <p:cNvSpPr/>
          <p:nvPr/>
        </p:nvSpPr>
        <p:spPr>
          <a:xfrm>
            <a:off x="4770444"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70"/>
          <p:cNvSpPr/>
          <p:nvPr/>
        </p:nvSpPr>
        <p:spPr>
          <a:xfrm>
            <a:off x="4879957" y="5539154"/>
            <a:ext cx="49893" cy="49893"/>
          </a:xfrm>
          <a:prstGeom prst="ellipse">
            <a:avLst/>
          </a:prstGeom>
          <a:no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微信：2090298045【陈西】公众号：陈西设计之家。微信搜索即可。更多免费PPT模版教程等都可以在公众号内获取。PPT高端定制/发布会PPT设计"/>
          <p:cNvSpPr/>
          <p:nvPr/>
        </p:nvSpPr>
        <p:spPr>
          <a:xfrm>
            <a:off x="4989471" y="5547857"/>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文本框 72"/>
          <p:cNvSpPr txBox="1"/>
          <p:nvPr/>
        </p:nvSpPr>
        <p:spPr>
          <a:xfrm>
            <a:off x="6269087" y="4073168"/>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实验过程</a:t>
            </a:r>
          </a:p>
        </p:txBody>
      </p:sp>
      <p:sp>
        <p:nvSpPr>
          <p:cNvPr id="253" name="文本框 73"/>
          <p:cNvSpPr txBox="1"/>
          <p:nvPr/>
        </p:nvSpPr>
        <p:spPr>
          <a:xfrm>
            <a:off x="6533518" y="3433630"/>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03</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254" name="文本框 74"/>
          <p:cNvSpPr txBox="1"/>
          <p:nvPr/>
        </p:nvSpPr>
        <p:spPr>
          <a:xfrm>
            <a:off x="6243687" y="4725026"/>
            <a:ext cx="2368550" cy="419100"/>
          </a:xfrm>
          <a:prstGeom prst="rect">
            <a:avLst/>
          </a:prstGeom>
          <a:noFill/>
        </p:spPr>
        <p:txBody>
          <a:bodyPr wrap="square" rtlCol="0">
            <a:spAutoFit/>
          </a:bodyPr>
          <a:lstStyle/>
          <a:p>
            <a:pPr algn="ctr">
              <a:lnSpc>
                <a:spcPct val="135000"/>
              </a:lnSpc>
            </a:pPr>
            <a:r>
              <a:rPr lang="zh-CN" sz="1600">
                <a:solidFill>
                  <a:schemeClr val="tx1">
                    <a:lumMod val="85000"/>
                    <a:lumOff val="15000"/>
                    <a:alpha val="100000"/>
                  </a:schemeClr>
                </a:solidFill>
              </a:rPr>
              <a:t>实验重点部分及结果</a:t>
            </a:r>
          </a:p>
        </p:txBody>
      </p:sp>
      <p:sp>
        <p:nvSpPr>
          <p:cNvPr id="255" name="微信：2090298045【陈西】公众号：陈西设计之家。微信搜索即可。更多免费PPT模版教程等都可以在公众号内获取。PPT高端定制/发布会PPT设计"/>
          <p:cNvSpPr/>
          <p:nvPr/>
        </p:nvSpPr>
        <p:spPr>
          <a:xfrm>
            <a:off x="7152637" y="5547857"/>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77"/>
          <p:cNvSpPr/>
          <p:nvPr/>
        </p:nvSpPr>
        <p:spPr>
          <a:xfrm>
            <a:off x="7262150" y="5547857"/>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78"/>
          <p:cNvSpPr/>
          <p:nvPr/>
        </p:nvSpPr>
        <p:spPr>
          <a:xfrm flipV="1">
            <a:off x="7427962" y="5566567"/>
            <a:ext cx="0" cy="24945"/>
          </a:xfrm>
          <a:prstGeom prst="ellipse">
            <a:avLst/>
          </a:prstGeom>
          <a:gradFill>
            <a:gsLst>
              <a:gs pos="0">
                <a:srgbClr val="FC5D00">
                  <a:alpha val="100000"/>
                </a:srgbClr>
              </a:gs>
              <a:gs pos="100000">
                <a:srgbClr val="FF9149">
                  <a:alpha val="100000"/>
                </a:srgbClr>
              </a:gs>
            </a:gsLst>
            <a:lin ang="5400000" scaled="1"/>
          </a:grad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79"/>
          <p:cNvSpPr/>
          <p:nvPr/>
        </p:nvSpPr>
        <p:spPr>
          <a:xfrm>
            <a:off x="7481177" y="5543506"/>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微信：2090298045【陈西】公众号：陈西设计之家。微信搜索即可。更多免费PPT模版教程等都可以在公众号内获取。PPT高端定制/发布会PPT设计"/>
          <p:cNvSpPr txBox="1"/>
          <p:nvPr/>
        </p:nvSpPr>
        <p:spPr>
          <a:xfrm>
            <a:off x="8723139" y="4076343"/>
            <a:ext cx="2317750" cy="64135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分析总结</a:t>
            </a:r>
          </a:p>
        </p:txBody>
      </p:sp>
      <p:sp>
        <p:nvSpPr>
          <p:cNvPr id="260" name="文本框 81"/>
          <p:cNvSpPr txBox="1"/>
          <p:nvPr/>
        </p:nvSpPr>
        <p:spPr>
          <a:xfrm>
            <a:off x="9107685" y="3433630"/>
            <a:ext cx="1548659" cy="646331"/>
          </a:xfrm>
          <a:prstGeom prst="rect">
            <a:avLst/>
          </a:prstGeom>
          <a:noFill/>
        </p:spPr>
        <p:txBody>
          <a:bodyPr wrap="square" rtlCol="0">
            <a:spAutoFit/>
          </a:bodyPr>
          <a:lstStyle/>
          <a:p>
            <a:pPr algn="ctr"/>
            <a:r>
              <a:rPr lang="en-US" altLang="zh-CN"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rPr>
              <a:t>04</a:t>
            </a:r>
            <a:endParaRPr lang="zh-CN" altLang="en-US" sz="3600" dirty="0">
              <a:gradFill>
                <a:gsLst>
                  <a:gs pos="0">
                    <a:srgbClr val="2E3AFF"/>
                  </a:gs>
                  <a:gs pos="100000">
                    <a:srgbClr val="008CFB"/>
                  </a:gs>
                </a:gsLst>
                <a:lin ang="2700000" scaled="1"/>
              </a:gradFill>
              <a:latin typeface="思源宋体 CN Heavy" panose="02020900000000000000" pitchFamily="18" charset="-122"/>
              <a:ea typeface="思源宋体 CN Heavy" panose="02020900000000000000" pitchFamily="18" charset="-122"/>
            </a:endParaRPr>
          </a:p>
        </p:txBody>
      </p:sp>
      <p:sp>
        <p:nvSpPr>
          <p:cNvPr id="261" name="文本框 82"/>
          <p:cNvSpPr txBox="1"/>
          <p:nvPr/>
        </p:nvSpPr>
        <p:spPr>
          <a:xfrm>
            <a:off x="8697739" y="4725026"/>
            <a:ext cx="2368550" cy="419100"/>
          </a:xfrm>
          <a:prstGeom prst="rect">
            <a:avLst/>
          </a:prstGeom>
          <a:noFill/>
        </p:spPr>
        <p:txBody>
          <a:bodyPr wrap="square" rtlCol="0">
            <a:spAutoFit/>
          </a:bodyPr>
          <a:lstStyle/>
          <a:p>
            <a:pPr algn="ctr">
              <a:lnSpc>
                <a:spcPct val="135000"/>
              </a:lnSpc>
            </a:pPr>
            <a:r>
              <a:rPr lang="zh-CN" sz="1600" dirty="0">
                <a:solidFill>
                  <a:schemeClr val="tx1">
                    <a:lumMod val="85000"/>
                    <a:lumOff val="15000"/>
                    <a:alpha val="100000"/>
                  </a:schemeClr>
                </a:solidFill>
              </a:rPr>
              <a:t>算法优缺点分析</a:t>
            </a:r>
          </a:p>
        </p:txBody>
      </p:sp>
      <p:sp>
        <p:nvSpPr>
          <p:cNvPr id="262" name="椭圆 84"/>
          <p:cNvSpPr/>
          <p:nvPr/>
        </p:nvSpPr>
        <p:spPr>
          <a:xfrm>
            <a:off x="9644342" y="5543506"/>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椭圆 85"/>
          <p:cNvSpPr/>
          <p:nvPr/>
        </p:nvSpPr>
        <p:spPr>
          <a:xfrm>
            <a:off x="9753855" y="5543506"/>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微信：2090298045【陈西】公众号：陈西设计之家。微信搜索即可。更多免费PPT模版教程等都可以在公众号内获取。PPT高端定制/发布会PPT设计"/>
          <p:cNvSpPr/>
          <p:nvPr/>
        </p:nvSpPr>
        <p:spPr>
          <a:xfrm>
            <a:off x="9863368" y="5543506"/>
            <a:ext cx="49893" cy="49893"/>
          </a:xfrm>
          <a:prstGeom prst="ellipse">
            <a:avLst/>
          </a:prstGeom>
          <a:no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87"/>
          <p:cNvSpPr/>
          <p:nvPr/>
        </p:nvSpPr>
        <p:spPr>
          <a:xfrm>
            <a:off x="9972882"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6" name="椭圆 87"/>
          <p:cNvSpPr/>
          <p:nvPr/>
        </p:nvSpPr>
        <p:spPr>
          <a:xfrm>
            <a:off x="7378069" y="5547857"/>
            <a:ext cx="49893" cy="49893"/>
          </a:xfrm>
          <a:prstGeom prst="ellipse">
            <a:avLst/>
          </a:prstGeom>
          <a:gradFill>
            <a:gsLst>
              <a:gs pos="0">
                <a:srgbClr val="FC5D00">
                  <a:alpha val="100000"/>
                </a:srgbClr>
              </a:gs>
              <a:gs pos="100000">
                <a:srgbClr val="FF9149">
                  <a:alpha val="100000"/>
                </a:srgbClr>
              </a:gs>
            </a:gsLst>
            <a:lin ang="5400000" scaled="1"/>
          </a:gradFill>
          <a:ln w="6350">
            <a:gradFill>
              <a:gsLst>
                <a:gs pos="0">
                  <a:srgbClr val="FC5D00">
                    <a:alpha val="100000"/>
                  </a:srgbClr>
                </a:gs>
                <a:gs pos="100000">
                  <a:srgbClr val="FF9149">
                    <a:alpha val="100000"/>
                  </a:srgbClr>
                </a:gs>
              </a:gsLst>
              <a:lin ang="5400000" scaled="1"/>
            </a:gradFill>
            <a:prstDash val="solid"/>
            <a:miter lim="800000"/>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250" advClick="0" advTm="0"/>
    </mc:Choice>
    <mc:Fallback xmlns="">
      <p:transition spd="slow"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文本框 92"/>
          <p:cNvSpPr txBox="1"/>
          <p:nvPr/>
        </p:nvSpPr>
        <p:spPr>
          <a:xfrm>
            <a:off x="-182498" y="768796"/>
            <a:ext cx="4730750" cy="546100"/>
          </a:xfrm>
          <a:prstGeom prst="rect">
            <a:avLst/>
          </a:prstGeom>
          <a:noFill/>
        </p:spPr>
        <p:txBody>
          <a:bodyPr wrap="square">
            <a:spAutoFit/>
          </a:bodyPr>
          <a:lstStyle/>
          <a:p>
            <a:pPr indent="457200" algn="l">
              <a:lnSpc>
                <a:spcPct val="150000"/>
              </a:lnSpc>
            </a:pPr>
            <a:r>
              <a:rPr lang="zh-CN" sz="2000" b="1" dirty="0">
                <a:latin typeface="微软雅黑" panose="020B0503020204020204" charset="-122"/>
                <a:ea typeface="微软雅黑" panose="020B0503020204020204" charset="-122"/>
                <a:cs typeface="+mn-cs"/>
              </a:rPr>
              <a:t>蚁群算法</a:t>
            </a:r>
            <a:r>
              <a:rPr lang="zh-CN" sz="2000" b="0" dirty="0">
                <a:latin typeface="微软雅黑" panose="020B0503020204020204" charset="-122"/>
                <a:ea typeface="微软雅黑" panose="020B0503020204020204" charset="-122"/>
                <a:cs typeface="+mn-cs"/>
              </a:rPr>
              <a:t>原理及实现流程：</a:t>
            </a:r>
          </a:p>
        </p:txBody>
      </p:sp>
      <p:sp>
        <p:nvSpPr>
          <p:cNvPr id="269" name="文本框 14"/>
          <p:cNvSpPr txBox="1"/>
          <p:nvPr/>
        </p:nvSpPr>
        <p:spPr>
          <a:xfrm>
            <a:off x="-92261" y="-16719"/>
            <a:ext cx="1548659" cy="923329"/>
          </a:xfrm>
          <a:prstGeom prst="rect">
            <a:avLst/>
          </a:prstGeom>
          <a:noFill/>
        </p:spPr>
        <p:txBody>
          <a:bodyPr wrap="square">
            <a:spAutoFit/>
          </a:bodyPr>
          <a:lstStyle/>
          <a:p>
            <a:pPr algn="ctr"/>
            <a:r>
              <a:rPr lang="en-US" altLang="zh-CN" sz="5400" dirty="0">
                <a:gradFill>
                  <a:gsLst>
                    <a:gs pos="0">
                      <a:srgbClr val="2E3AFF"/>
                    </a:gs>
                    <a:gs pos="100000">
                      <a:srgbClr val="008CFB"/>
                    </a:gs>
                  </a:gsLst>
                  <a:lin ang="2700000" scaled="1"/>
                </a:gradFill>
                <a:latin typeface="思源宋体 CN Heavy"/>
                <a:ea typeface="思源宋体 CN Heavy"/>
              </a:rPr>
              <a:t>01</a:t>
            </a:r>
            <a:endParaRPr lang="zh-CN" altLang="en-US" sz="5400" dirty="0">
              <a:gradFill>
                <a:gsLst>
                  <a:gs pos="0">
                    <a:srgbClr val="2E3AFF"/>
                  </a:gs>
                  <a:gs pos="100000">
                    <a:srgbClr val="008CFB"/>
                  </a:gs>
                </a:gsLst>
                <a:lin ang="2700000" scaled="1"/>
              </a:gradFill>
              <a:latin typeface="思源宋体 CN Heavy"/>
              <a:ea typeface="思源宋体 CN Heavy"/>
            </a:endParaRPr>
          </a:p>
        </p:txBody>
      </p:sp>
      <p:sp>
        <p:nvSpPr>
          <p:cNvPr id="270" name="微信：2090298045【陈西】公众号：陈西设计之家。微信搜索即可。更多免费PPT模版教程等都可以在公众号内获取。PPT高端定制/发布会PPT设计"/>
          <p:cNvSpPr txBox="1"/>
          <p:nvPr/>
        </p:nvSpPr>
        <p:spPr>
          <a:xfrm>
            <a:off x="872625" y="121096"/>
            <a:ext cx="2317750" cy="647700"/>
          </a:xfrm>
          <a:prstGeom prst="rect">
            <a:avLst/>
          </a:prstGeom>
          <a:noFill/>
        </p:spPr>
        <p:txBody>
          <a:bodyPr wrap="square" rtlCol="0">
            <a:spAutoFit/>
          </a:bodyPr>
          <a:lstStyle/>
          <a:p>
            <a:pPr algn="ctr"/>
            <a:r>
              <a:rPr lang="zh-CN" sz="36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算法理论</a:t>
            </a:r>
          </a:p>
        </p:txBody>
      </p:sp>
      <p:sp>
        <p:nvSpPr>
          <p:cNvPr id="271" name="文本框 270"/>
          <p:cNvSpPr txBox="1"/>
          <p:nvPr/>
        </p:nvSpPr>
        <p:spPr>
          <a:xfrm>
            <a:off x="682068" y="2201044"/>
            <a:ext cx="2609850" cy="3143250"/>
          </a:xfrm>
          <a:prstGeom prst="rect">
            <a:avLst/>
          </a:prstGeom>
          <a:ln w="12700">
            <a:prstDash val="solid"/>
            <a:miter lim="800000"/>
          </a:ln>
        </p:spPr>
        <p:txBody>
          <a:bodyPr>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dirty="0">
                <a:solidFill>
                  <a:srgbClr val="333333">
                    <a:alpha val="100000"/>
                  </a:srgbClr>
                </a:solidFill>
                <a:latin typeface="Arial" panose="020B0604020202020204"/>
                <a:ea typeface="微软雅黑" panose="020B0503020204020204" charset="-122"/>
                <a:cs typeface="+mn-cs"/>
              </a:rPr>
              <a:t>       </a:t>
            </a:r>
            <a:r>
              <a:rPr sz="2000" dirty="0" err="1">
                <a:solidFill>
                  <a:srgbClr val="333333">
                    <a:alpha val="100000"/>
                  </a:srgbClr>
                </a:solidFill>
                <a:latin typeface="Arial" panose="020B0604020202020204"/>
                <a:ea typeface="微软雅黑" panose="020B0503020204020204" charset="-122"/>
                <a:cs typeface="+mn-cs"/>
              </a:rPr>
              <a:t>蚁群算法是一种模拟蚂蚁觅食行为的启发式优化算法</a:t>
            </a:r>
            <a:r>
              <a:rPr lang="zh-CN" sz="2000" dirty="0">
                <a:solidFill>
                  <a:srgbClr val="333333">
                    <a:alpha val="100000"/>
                  </a:srgbClr>
                </a:solidFill>
                <a:latin typeface="Arial" panose="020B0604020202020204"/>
                <a:ea typeface="微软雅黑" panose="020B0503020204020204" charset="-122"/>
                <a:cs typeface="+mn-cs"/>
              </a:rPr>
              <a:t>。</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0" dirty="0">
                <a:solidFill>
                  <a:srgbClr val="333333">
                    <a:alpha val="100000"/>
                  </a:srgbClr>
                </a:solidFill>
                <a:latin typeface="Arial" panose="020B0604020202020204"/>
                <a:ea typeface="微软雅黑" panose="020B0503020204020204" charset="-122"/>
                <a:cs typeface="+mn-cs"/>
              </a:rPr>
              <a:t>       </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0" dirty="0">
                <a:solidFill>
                  <a:srgbClr val="333333">
                    <a:alpha val="100000"/>
                  </a:srgbClr>
                </a:solidFill>
                <a:latin typeface="Arial" panose="020B0604020202020204"/>
                <a:ea typeface="微软雅黑" panose="020B0503020204020204" charset="-122"/>
                <a:cs typeface="+mn-cs"/>
              </a:rPr>
              <a:t>       </a:t>
            </a:r>
            <a:r>
              <a:rPr lang="zh-CN" sz="2000" b="0" dirty="0">
                <a:solidFill>
                  <a:srgbClr val="333333">
                    <a:alpha val="100000"/>
                  </a:srgbClr>
                </a:solidFill>
                <a:latin typeface="Arial" panose="020B0604020202020204"/>
                <a:ea typeface="微软雅黑" panose="020B0503020204020204" charset="-122"/>
                <a:cs typeface="+mn-cs"/>
              </a:rPr>
              <a:t>基本思想是将一群蚂蚁放在问题的解空间上，通过个体间的</a:t>
            </a:r>
            <a:r>
              <a:rPr lang="zh-CN" sz="2000" b="1" dirty="0">
                <a:solidFill>
                  <a:srgbClr val="FF0000"/>
                </a:solidFill>
                <a:latin typeface="Arial" panose="020B0604020202020204"/>
                <a:ea typeface="微软雅黑" panose="020B0503020204020204" charset="-122"/>
                <a:cs typeface="+mn-cs"/>
              </a:rPr>
              <a:t>信息素</a:t>
            </a:r>
            <a:r>
              <a:rPr lang="zh-CN" sz="2000" b="0" dirty="0">
                <a:solidFill>
                  <a:srgbClr val="333333">
                    <a:alpha val="100000"/>
                  </a:srgbClr>
                </a:solidFill>
                <a:latin typeface="Arial" panose="020B0604020202020204"/>
                <a:ea typeface="微软雅黑" panose="020B0503020204020204" charset="-122"/>
                <a:cs typeface="+mn-cs"/>
              </a:rPr>
              <a:t>交流和路径选择来逐步优化</a:t>
            </a:r>
            <a:r>
              <a:rPr sz="2000" dirty="0" err="1">
                <a:solidFill>
                  <a:srgbClr val="333333">
                    <a:alpha val="100000"/>
                  </a:srgbClr>
                </a:solidFill>
                <a:latin typeface="Arial" panose="020B0604020202020204"/>
                <a:ea typeface="微软雅黑" panose="020B0503020204020204" charset="-122"/>
                <a:cs typeface="+mn-cs"/>
              </a:rPr>
              <a:t>问题的解</a:t>
            </a:r>
            <a:r>
              <a:rPr lang="zh-CN" sz="2000" dirty="0">
                <a:solidFill>
                  <a:srgbClr val="333333">
                    <a:alpha val="100000"/>
                  </a:srgbClr>
                </a:solidFill>
                <a:latin typeface="Arial" panose="020B0604020202020204"/>
                <a:ea typeface="微软雅黑" panose="020B0503020204020204" charset="-122"/>
                <a:cs typeface="+mn-cs"/>
              </a:rPr>
              <a:t>。</a:t>
            </a:r>
          </a:p>
        </p:txBody>
      </p:sp>
      <p:pic>
        <p:nvPicPr>
          <p:cNvPr id="272" name="图片 271"/>
          <p:cNvPicPr/>
          <p:nvPr/>
        </p:nvPicPr>
        <p:blipFill>
          <a:blip r:embed="rId3"/>
          <a:stretch>
            <a:fillRect/>
          </a:stretch>
        </p:blipFill>
        <p:spPr>
          <a:xfrm>
            <a:off x="3285625" y="167120"/>
            <a:ext cx="8317833" cy="6168405"/>
          </a:xfrm>
          <a:prstGeom prst="rect">
            <a:avLst/>
          </a:prstGeom>
        </p:spPr>
      </p:pic>
      <p:pic>
        <p:nvPicPr>
          <p:cNvPr id="273" name="图片 4"/>
          <p:cNvPicPr>
            <a:picLocks noChangeAspect="1"/>
          </p:cNvPicPr>
          <p:nvPr/>
        </p:nvPicPr>
        <p:blipFill>
          <a:blip r:embed="rId4">
            <a:alphaModFix/>
          </a:blip>
          <a:srcRect/>
          <a:stretch>
            <a:fillRect/>
          </a:stretch>
        </p:blipFill>
        <p:spPr>
          <a:xfrm>
            <a:off x="9101070" y="167120"/>
            <a:ext cx="2882162" cy="739490"/>
          </a:xfrm>
          <a:prstGeom prst="rect">
            <a:avLst/>
          </a:prstGeom>
        </p:spPr>
      </p:pic>
      <p:sp>
        <p:nvSpPr>
          <p:cNvPr id="274" name="文本框 273"/>
          <p:cNvSpPr txBox="1"/>
          <p:nvPr/>
        </p:nvSpPr>
        <p:spPr>
          <a:xfrm>
            <a:off x="5642429" y="6335525"/>
            <a:ext cx="3265713" cy="368300"/>
          </a:xfrm>
          <a:prstGeom prst="rect">
            <a:avLst/>
          </a:prstGeom>
        </p:spPr>
        <p:txBody>
          <a:bodyPr>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sz="1800" dirty="0">
                <a:solidFill>
                  <a:srgbClr val="333333">
                    <a:alpha val="100000"/>
                  </a:srgbClr>
                </a:solidFill>
                <a:latin typeface="Arial" panose="020B0604020202020204"/>
                <a:ea typeface="微软雅黑" panose="020B0503020204020204" charset="-122"/>
                <a:cs typeface="+mn-cs"/>
              </a:rPr>
              <a:t> TSP </a:t>
            </a:r>
            <a:r>
              <a:rPr sz="1800" dirty="0" err="1">
                <a:solidFill>
                  <a:srgbClr val="333333">
                    <a:alpha val="100000"/>
                  </a:srgbClr>
                </a:solidFill>
                <a:latin typeface="Arial" panose="020B0604020202020204"/>
                <a:ea typeface="微软雅黑" panose="020B0503020204020204" charset="-122"/>
                <a:cs typeface="+mn-cs"/>
              </a:rPr>
              <a:t>问题下的蚁群算法流程图</a:t>
            </a:r>
            <a:endParaRPr sz="1800" dirty="0">
              <a:solidFill>
                <a:srgbClr val="333333">
                  <a:alpha val="100000"/>
                </a:srgbClr>
              </a:solidFill>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文本框 14"/>
          <p:cNvSpPr txBox="1"/>
          <p:nvPr/>
        </p:nvSpPr>
        <p:spPr>
          <a:xfrm>
            <a:off x="-92261" y="2463"/>
            <a:ext cx="1548659" cy="923329"/>
          </a:xfrm>
          <a:prstGeom prst="rect">
            <a:avLst/>
          </a:prstGeom>
          <a:noFill/>
        </p:spPr>
        <p:txBody>
          <a:bodyPr wrap="square">
            <a:spAutoFit/>
          </a:bodyPr>
          <a:lstStyle/>
          <a:p>
            <a:pPr algn="ctr"/>
            <a:r>
              <a:rPr lang="en-US" altLang="zh-CN" sz="5400" dirty="0">
                <a:gradFill>
                  <a:gsLst>
                    <a:gs pos="0">
                      <a:srgbClr val="2E3AFF"/>
                    </a:gs>
                    <a:gs pos="100000">
                      <a:srgbClr val="008CFB"/>
                    </a:gs>
                  </a:gsLst>
                  <a:lin ang="2700000" scaled="1"/>
                </a:gradFill>
                <a:latin typeface="思源宋体 CN Heavy"/>
                <a:ea typeface="思源宋体 CN Heavy"/>
              </a:rPr>
              <a:t>01</a:t>
            </a:r>
            <a:endParaRPr lang="zh-CN" altLang="en-US" sz="5400" dirty="0">
              <a:gradFill>
                <a:gsLst>
                  <a:gs pos="0">
                    <a:srgbClr val="2E3AFF"/>
                  </a:gs>
                  <a:gs pos="100000">
                    <a:srgbClr val="008CFB"/>
                  </a:gs>
                </a:gsLst>
                <a:lin ang="2700000" scaled="1"/>
              </a:gradFill>
              <a:latin typeface="思源宋体 CN Heavy"/>
              <a:ea typeface="思源宋体 CN Heavy"/>
            </a:endParaRPr>
          </a:p>
        </p:txBody>
      </p:sp>
      <p:sp>
        <p:nvSpPr>
          <p:cNvPr id="277" name="文本框 8"/>
          <p:cNvSpPr txBox="1"/>
          <p:nvPr/>
        </p:nvSpPr>
        <p:spPr>
          <a:xfrm>
            <a:off x="922724" y="140277"/>
            <a:ext cx="2317750" cy="641350"/>
          </a:xfrm>
          <a:prstGeom prst="rect">
            <a:avLst/>
          </a:prstGeom>
          <a:noFill/>
        </p:spPr>
        <p:txBody>
          <a:bodyPr wrap="square" rtlCol="0">
            <a:spAutoFit/>
          </a:bodyPr>
          <a:lstStyle/>
          <a:p>
            <a:pPr algn="ctr"/>
            <a:r>
              <a:rPr lang="zh-CN" sz="36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算法理论</a:t>
            </a:r>
          </a:p>
        </p:txBody>
      </p:sp>
      <p:sp>
        <p:nvSpPr>
          <p:cNvPr id="278" name="文本框 277"/>
          <p:cNvSpPr txBox="1"/>
          <p:nvPr/>
        </p:nvSpPr>
        <p:spPr>
          <a:xfrm>
            <a:off x="922723" y="1873250"/>
            <a:ext cx="3731469" cy="2862322"/>
          </a:xfrm>
          <a:prstGeom prst="rect">
            <a:avLst/>
          </a:prstGeom>
          <a:ln w="12700">
            <a:prstDash val="solid"/>
            <a:miter lim="800000"/>
          </a:ln>
        </p:spPr>
        <p:txBody>
          <a:bodyPr wrap="square">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dirty="0">
                <a:solidFill>
                  <a:srgbClr val="333333">
                    <a:alpha val="100000"/>
                  </a:srgbClr>
                </a:solidFill>
                <a:latin typeface="Arial" panose="020B0604020202020204"/>
                <a:ea typeface="微软雅黑" panose="020B0503020204020204" charset="-122"/>
                <a:cs typeface="+mn-cs"/>
              </a:rPr>
              <a:t>       </a:t>
            </a:r>
            <a:r>
              <a:rPr lang="zh-CN" sz="2000" b="0" dirty="0">
                <a:solidFill>
                  <a:srgbClr val="333333">
                    <a:alpha val="100000"/>
                  </a:srgbClr>
                </a:solidFill>
                <a:latin typeface="Arial" panose="020B0604020202020204"/>
                <a:ea typeface="微软雅黑" panose="020B0503020204020204" charset="-122"/>
                <a:cs typeface="+mn-cs"/>
              </a:rPr>
              <a:t>爬山算法是一种简单的启发式搜索算法，用于在给定的问题域中寻找</a:t>
            </a:r>
            <a:r>
              <a:rPr lang="zh-CN" sz="2000" b="1" dirty="0">
                <a:solidFill>
                  <a:srgbClr val="FF0000"/>
                </a:solidFill>
                <a:latin typeface="Arial" panose="020B0604020202020204"/>
                <a:ea typeface="微软雅黑" panose="020B0503020204020204" charset="-122"/>
                <a:cs typeface="+mn-cs"/>
              </a:rPr>
              <a:t>局部最优解</a:t>
            </a:r>
            <a:r>
              <a:rPr lang="zh-CN" sz="2000" b="0" dirty="0">
                <a:solidFill>
                  <a:srgbClr val="333333">
                    <a:alpha val="100000"/>
                  </a:srgbClr>
                </a:solidFill>
                <a:latin typeface="Arial" panose="020B0604020202020204"/>
                <a:ea typeface="微软雅黑" panose="020B0503020204020204" charset="-122"/>
                <a:cs typeface="+mn-cs"/>
              </a:rPr>
              <a:t>。</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sz="2000" b="0" dirty="0">
              <a:solidFill>
                <a:srgbClr val="333333">
                  <a:alpha val="100000"/>
                </a:srgbClr>
              </a:solidFill>
              <a:latin typeface="Arial" panose="020B0604020202020204"/>
              <a:ea typeface="微软雅黑" panose="020B0503020204020204" charset="-122"/>
              <a:cs typeface="+mn-cs"/>
            </a:endParaRP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2000" b="0" dirty="0">
                <a:solidFill>
                  <a:srgbClr val="333333">
                    <a:alpha val="100000"/>
                  </a:srgbClr>
                </a:solidFill>
                <a:latin typeface="Arial" panose="020B0604020202020204"/>
                <a:ea typeface="微软雅黑" panose="020B0503020204020204" charset="-122"/>
                <a:cs typeface="+mn-cs"/>
              </a:rPr>
              <a:t>      </a:t>
            </a:r>
            <a:r>
              <a:rPr lang="zh-CN" sz="2000" b="0" dirty="0">
                <a:solidFill>
                  <a:srgbClr val="333333">
                    <a:alpha val="100000"/>
                  </a:srgbClr>
                </a:solidFill>
                <a:latin typeface="Arial" panose="020B0604020202020204"/>
                <a:ea typeface="微软雅黑" panose="020B0503020204020204" charset="-122"/>
                <a:cs typeface="+mn-cs"/>
              </a:rPr>
              <a:t>它模拟了爬山的过程，从某个</a:t>
            </a:r>
            <a:r>
              <a:rPr lang="zh-CN" sz="2000" b="1" dirty="0">
                <a:solidFill>
                  <a:srgbClr val="333333">
                    <a:alpha val="100000"/>
                  </a:srgbClr>
                </a:solidFill>
                <a:latin typeface="Arial" panose="020B0604020202020204"/>
                <a:ea typeface="微软雅黑" panose="020B0503020204020204" charset="-122"/>
                <a:cs typeface="+mn-cs"/>
              </a:rPr>
              <a:t>随机起始点</a:t>
            </a:r>
            <a:r>
              <a:rPr lang="zh-CN" sz="2000" b="0" dirty="0">
                <a:solidFill>
                  <a:srgbClr val="333333">
                    <a:alpha val="100000"/>
                  </a:srgbClr>
                </a:solidFill>
                <a:latin typeface="Arial" panose="020B0604020202020204"/>
                <a:ea typeface="微软雅黑" panose="020B0503020204020204" charset="-122"/>
                <a:cs typeface="+mn-cs"/>
              </a:rPr>
              <a:t>开始，不断向更高的点（即更好的解）移动，直到达到一个局部最高点（即局部最优解）。</a:t>
            </a:r>
          </a:p>
        </p:txBody>
      </p:sp>
      <p:pic>
        <p:nvPicPr>
          <p:cNvPr id="279" name="图片 278"/>
          <p:cNvPicPr/>
          <p:nvPr/>
        </p:nvPicPr>
        <p:blipFill>
          <a:blip r:embed="rId2"/>
          <a:stretch>
            <a:fillRect/>
          </a:stretch>
        </p:blipFill>
        <p:spPr>
          <a:xfrm>
            <a:off x="4998731" y="0"/>
            <a:ext cx="5224137" cy="6858000"/>
          </a:xfrm>
          <a:prstGeom prst="rect">
            <a:avLst/>
          </a:prstGeom>
        </p:spPr>
      </p:pic>
      <p:pic>
        <p:nvPicPr>
          <p:cNvPr id="280" name="图片 4"/>
          <p:cNvPicPr>
            <a:picLocks noChangeAspect="1"/>
          </p:cNvPicPr>
          <p:nvPr/>
        </p:nvPicPr>
        <p:blipFill>
          <a:blip r:embed="rId3">
            <a:alphaModFix/>
          </a:blip>
          <a:srcRect/>
          <a:stretch>
            <a:fillRect/>
          </a:stretch>
        </p:blipFill>
        <p:spPr>
          <a:xfrm>
            <a:off x="9101070" y="140277"/>
            <a:ext cx="2882162" cy="739490"/>
          </a:xfrm>
          <a:prstGeom prst="rect">
            <a:avLst/>
          </a:prstGeom>
        </p:spPr>
      </p:pic>
      <p:sp>
        <p:nvSpPr>
          <p:cNvPr id="281" name="文本框 92"/>
          <p:cNvSpPr txBox="1"/>
          <p:nvPr/>
        </p:nvSpPr>
        <p:spPr>
          <a:xfrm>
            <a:off x="-183513" y="787977"/>
            <a:ext cx="4730750" cy="546100"/>
          </a:xfrm>
          <a:prstGeom prst="rect">
            <a:avLst/>
          </a:prstGeom>
          <a:noFill/>
        </p:spPr>
        <p:txBody>
          <a:bodyPr wrap="square">
            <a:spAutoFit/>
          </a:bodyPr>
          <a:lstStyle/>
          <a:p>
            <a:pPr indent="457200" algn="l">
              <a:lnSpc>
                <a:spcPct val="150000"/>
              </a:lnSpc>
            </a:pPr>
            <a:r>
              <a:rPr lang="zh-CN" sz="2000" b="1" dirty="0">
                <a:latin typeface="微软雅黑" panose="020B0503020204020204" charset="-122"/>
                <a:ea typeface="微软雅黑" panose="020B0503020204020204" charset="-122"/>
                <a:cs typeface="+mn-cs"/>
              </a:rPr>
              <a:t>随机重启爬山算法</a:t>
            </a:r>
            <a:r>
              <a:rPr lang="zh-CN" sz="2000" b="0" dirty="0">
                <a:latin typeface="微软雅黑" panose="020B0503020204020204" charset="-122"/>
                <a:ea typeface="微软雅黑" panose="020B0503020204020204" charset="-122"/>
                <a:cs typeface="+mn-cs"/>
              </a:rPr>
              <a:t>原理及实现流程：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文本框 14"/>
          <p:cNvSpPr txBox="1"/>
          <p:nvPr/>
        </p:nvSpPr>
        <p:spPr>
          <a:xfrm>
            <a:off x="-92261" y="2463"/>
            <a:ext cx="1548659" cy="923329"/>
          </a:xfrm>
          <a:prstGeom prst="rect">
            <a:avLst/>
          </a:prstGeom>
          <a:noFill/>
        </p:spPr>
        <p:txBody>
          <a:bodyPr wrap="square">
            <a:spAutoFit/>
          </a:bodyPr>
          <a:lstStyle/>
          <a:p>
            <a:pPr algn="ctr"/>
            <a:r>
              <a:rPr lang="en-US" altLang="zh-CN" sz="5400" dirty="0">
                <a:gradFill>
                  <a:gsLst>
                    <a:gs pos="0">
                      <a:srgbClr val="2E3AFF"/>
                    </a:gs>
                    <a:gs pos="100000">
                      <a:srgbClr val="008CFB"/>
                    </a:gs>
                  </a:gsLst>
                  <a:lin ang="2700000" scaled="1"/>
                </a:gradFill>
                <a:latin typeface="思源宋体 CN Heavy"/>
                <a:ea typeface="思源宋体 CN Heavy"/>
              </a:rPr>
              <a:t>01</a:t>
            </a:r>
            <a:endParaRPr lang="zh-CN" altLang="en-US" sz="5400" dirty="0">
              <a:gradFill>
                <a:gsLst>
                  <a:gs pos="0">
                    <a:srgbClr val="2E3AFF"/>
                  </a:gs>
                  <a:gs pos="100000">
                    <a:srgbClr val="008CFB"/>
                  </a:gs>
                </a:gsLst>
                <a:lin ang="2700000" scaled="1"/>
              </a:gradFill>
              <a:latin typeface="思源宋体 CN Heavy"/>
              <a:ea typeface="思源宋体 CN Heavy"/>
            </a:endParaRPr>
          </a:p>
        </p:txBody>
      </p:sp>
      <p:sp>
        <p:nvSpPr>
          <p:cNvPr id="284" name="文本框 8"/>
          <p:cNvSpPr txBox="1"/>
          <p:nvPr/>
        </p:nvSpPr>
        <p:spPr>
          <a:xfrm>
            <a:off x="922724" y="140277"/>
            <a:ext cx="2317750" cy="641350"/>
          </a:xfrm>
          <a:prstGeom prst="rect">
            <a:avLst/>
          </a:prstGeom>
          <a:noFill/>
        </p:spPr>
        <p:txBody>
          <a:bodyPr wrap="square" rtlCol="0">
            <a:spAutoFit/>
          </a:bodyPr>
          <a:lstStyle/>
          <a:p>
            <a:pPr algn="ctr"/>
            <a:r>
              <a:rPr lang="zh-CN" sz="36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算法理论</a:t>
            </a:r>
          </a:p>
        </p:txBody>
      </p:sp>
      <p:sp>
        <p:nvSpPr>
          <p:cNvPr id="285" name="文本框 92"/>
          <p:cNvSpPr txBox="1"/>
          <p:nvPr/>
        </p:nvSpPr>
        <p:spPr>
          <a:xfrm>
            <a:off x="-184315" y="787977"/>
            <a:ext cx="4730750" cy="546100"/>
          </a:xfrm>
          <a:prstGeom prst="rect">
            <a:avLst/>
          </a:prstGeom>
          <a:noFill/>
        </p:spPr>
        <p:txBody>
          <a:bodyPr wrap="square">
            <a:spAutoFit/>
          </a:bodyPr>
          <a:lstStyle/>
          <a:p>
            <a:pPr indent="457200" algn="l">
              <a:lnSpc>
                <a:spcPct val="150000"/>
              </a:lnSpc>
            </a:pPr>
            <a:r>
              <a:rPr lang="zh-CN" sz="2000" b="1" dirty="0">
                <a:latin typeface="微软雅黑" panose="020B0503020204020204" charset="-122"/>
                <a:ea typeface="微软雅黑" panose="020B0503020204020204" charset="-122"/>
                <a:cs typeface="+mn-cs"/>
              </a:rPr>
              <a:t>模拟退火算法</a:t>
            </a:r>
            <a:r>
              <a:rPr lang="zh-CN" sz="2000" b="0" dirty="0">
                <a:latin typeface="微软雅黑" panose="020B0503020204020204" charset="-122"/>
                <a:ea typeface="微软雅黑" panose="020B0503020204020204" charset="-122"/>
                <a:cs typeface="+mn-cs"/>
              </a:rPr>
              <a:t>原理及实现流程：</a:t>
            </a:r>
          </a:p>
        </p:txBody>
      </p:sp>
      <p:sp>
        <p:nvSpPr>
          <p:cNvPr id="286" name="文本框 285"/>
          <p:cNvSpPr txBox="1"/>
          <p:nvPr/>
        </p:nvSpPr>
        <p:spPr>
          <a:xfrm>
            <a:off x="739739" y="1732882"/>
            <a:ext cx="2815094" cy="4247317"/>
          </a:xfrm>
          <a:prstGeom prst="rect">
            <a:avLst/>
          </a:prstGeom>
          <a:ln w="12700">
            <a:prstDash val="solid"/>
            <a:miter lim="800000"/>
          </a:ln>
        </p:spPr>
        <p:txBody>
          <a:bodyPr wrap="square">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1800" dirty="0">
                <a:solidFill>
                  <a:srgbClr val="333333">
                    <a:alpha val="100000"/>
                  </a:srgbClr>
                </a:solidFill>
                <a:latin typeface="Arial" panose="020B0604020202020204"/>
                <a:ea typeface="微软雅黑" panose="020B0503020204020204" charset="-122"/>
                <a:cs typeface="+mn-cs"/>
              </a:rPr>
              <a:t>       </a:t>
            </a:r>
            <a:r>
              <a:rPr lang="zh-CN" sz="1800" b="0" dirty="0">
                <a:solidFill>
                  <a:srgbClr val="333333">
                    <a:alpha val="100000"/>
                  </a:srgbClr>
                </a:solidFill>
                <a:latin typeface="Arial" panose="020B0604020202020204"/>
                <a:ea typeface="微软雅黑" panose="020B0503020204020204" charset="-122"/>
                <a:cs typeface="+mn-cs"/>
              </a:rPr>
              <a:t>模拟退火算法从某一</a:t>
            </a:r>
            <a:r>
              <a:rPr lang="zh-CN" sz="1800" b="1" dirty="0">
                <a:solidFill>
                  <a:srgbClr val="FF0000"/>
                </a:solidFill>
                <a:latin typeface="Arial" panose="020B0604020202020204"/>
                <a:ea typeface="微软雅黑" panose="020B0503020204020204" charset="-122"/>
                <a:cs typeface="+mn-cs"/>
              </a:rPr>
              <a:t>较高初温</a:t>
            </a:r>
            <a:r>
              <a:rPr lang="zh-CN" sz="1800" b="0" dirty="0">
                <a:solidFill>
                  <a:srgbClr val="333333">
                    <a:alpha val="100000"/>
                  </a:srgbClr>
                </a:solidFill>
                <a:latin typeface="Arial" panose="020B0604020202020204"/>
                <a:ea typeface="微软雅黑" panose="020B0503020204020204" charset="-122"/>
                <a:cs typeface="+mn-cs"/>
              </a:rPr>
              <a:t>出发，伴随温度参数的不断下降，结合概率突跳特性在解空间中随机寻找目标函数的</a:t>
            </a:r>
            <a:r>
              <a:rPr lang="zh-CN" sz="1800" b="1" dirty="0">
                <a:solidFill>
                  <a:srgbClr val="333333">
                    <a:alpha val="100000"/>
                  </a:srgbClr>
                </a:solidFill>
                <a:latin typeface="Arial" panose="020B0604020202020204"/>
                <a:ea typeface="微软雅黑" panose="020B0503020204020204" charset="-122"/>
                <a:cs typeface="+mn-cs"/>
              </a:rPr>
              <a:t>全局最优解</a:t>
            </a:r>
            <a:r>
              <a:rPr lang="zh-CN" sz="1800" b="0" dirty="0">
                <a:solidFill>
                  <a:srgbClr val="333333">
                    <a:alpha val="100000"/>
                  </a:srgbClr>
                </a:solidFill>
                <a:latin typeface="Arial" panose="020B0604020202020204"/>
                <a:ea typeface="微软雅黑" panose="020B0503020204020204" charset="-122"/>
                <a:cs typeface="+mn-cs"/>
              </a:rPr>
              <a:t>，即在局部最优解能概率性地跳出并最终趋于全局最优。</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sz="1800" b="0" dirty="0">
              <a:solidFill>
                <a:srgbClr val="333333">
                  <a:alpha val="100000"/>
                </a:srgbClr>
              </a:solidFill>
              <a:latin typeface="Arial" panose="020B0604020202020204"/>
              <a:ea typeface="微软雅黑" panose="020B0503020204020204" charset="-122"/>
              <a:cs typeface="+mn-cs"/>
            </a:endParaRP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en-US" sz="1800" b="0" dirty="0">
                <a:solidFill>
                  <a:srgbClr val="333333">
                    <a:alpha val="100000"/>
                  </a:srgbClr>
                </a:solidFill>
                <a:latin typeface="Arial" panose="020B0604020202020204"/>
                <a:ea typeface="微软雅黑" panose="020B0503020204020204" charset="-122"/>
                <a:cs typeface="+mn-cs"/>
              </a:rPr>
              <a:t>       </a:t>
            </a:r>
            <a:r>
              <a:rPr lang="zh-CN" sz="1800" b="0" dirty="0">
                <a:solidFill>
                  <a:srgbClr val="333333">
                    <a:alpha val="100000"/>
                  </a:srgbClr>
                </a:solidFill>
                <a:latin typeface="Arial" panose="020B0604020202020204"/>
                <a:ea typeface="微软雅黑" panose="020B0503020204020204" charset="-122"/>
                <a:cs typeface="+mn-cs"/>
              </a:rPr>
              <a:t>模拟退火算法是通过赋予搜索过程</a:t>
            </a:r>
            <a:r>
              <a:rPr lang="zh-CN" sz="1800" b="1" dirty="0">
                <a:solidFill>
                  <a:srgbClr val="333333">
                    <a:alpha val="100000"/>
                  </a:srgbClr>
                </a:solidFill>
                <a:latin typeface="Arial" panose="020B0604020202020204"/>
                <a:ea typeface="微软雅黑" panose="020B0503020204020204" charset="-122"/>
                <a:cs typeface="+mn-cs"/>
              </a:rPr>
              <a:t>一种时变且最终趋于零的概率突跳性</a:t>
            </a:r>
            <a:r>
              <a:rPr lang="zh-CN" sz="1800" b="0" dirty="0">
                <a:solidFill>
                  <a:srgbClr val="333333">
                    <a:alpha val="100000"/>
                  </a:srgbClr>
                </a:solidFill>
                <a:latin typeface="Arial" panose="020B0604020202020204"/>
                <a:ea typeface="微软雅黑" panose="020B0503020204020204" charset="-122"/>
                <a:cs typeface="+mn-cs"/>
              </a:rPr>
              <a:t>，从而可有效避免陷入局部极小并最终趋于全局最优的串行结构的优化算法。</a:t>
            </a:r>
          </a:p>
        </p:txBody>
      </p:sp>
      <p:pic>
        <p:nvPicPr>
          <p:cNvPr id="287" name="图片 286"/>
          <p:cNvPicPr/>
          <p:nvPr/>
        </p:nvPicPr>
        <p:blipFill>
          <a:blip r:embed="rId3"/>
          <a:stretch>
            <a:fillRect/>
          </a:stretch>
        </p:blipFill>
        <p:spPr>
          <a:xfrm>
            <a:off x="3702577" y="205540"/>
            <a:ext cx="7011297" cy="6446921"/>
          </a:xfrm>
          <a:prstGeom prst="rect">
            <a:avLst/>
          </a:prstGeom>
        </p:spPr>
      </p:pic>
      <p:pic>
        <p:nvPicPr>
          <p:cNvPr id="288" name="图片 4"/>
          <p:cNvPicPr>
            <a:picLocks noChangeAspect="1"/>
          </p:cNvPicPr>
          <p:nvPr/>
        </p:nvPicPr>
        <p:blipFill>
          <a:blip r:embed="rId4">
            <a:alphaModFix/>
          </a:blip>
          <a:srcRect/>
          <a:stretch>
            <a:fillRect/>
          </a:stretch>
        </p:blipFill>
        <p:spPr>
          <a:xfrm>
            <a:off x="9101070" y="163290"/>
            <a:ext cx="2882162" cy="7394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图片 5"/>
          <p:cNvPicPr>
            <a:picLocks noChangeAspect="1"/>
          </p:cNvPicPr>
          <p:nvPr/>
        </p:nvPicPr>
        <p:blipFill rotWithShape="1">
          <a:blip r:embed="rId3"/>
          <a:srcRect l="2862" t="36785" r="2862" b="30533"/>
          <a:stretch>
            <a:fillRect/>
          </a:stretch>
        </p:blipFill>
        <p:spPr>
          <a:xfrm>
            <a:off x="0" y="4040298"/>
            <a:ext cx="12191999" cy="2817702"/>
          </a:xfrm>
          <a:custGeom>
            <a:avLst/>
            <a:gdLst>
              <a:gd name="connsiteX0" fmla="*/ 0 w 12191999"/>
              <a:gd name="connsiteY0" fmla="*/ 0 h 2489200"/>
              <a:gd name="connsiteX1" fmla="*/ 12191999 w 12191999"/>
              <a:gd name="connsiteY1" fmla="*/ 0 h 2489200"/>
              <a:gd name="connsiteX2" fmla="*/ 12191999 w 12191999"/>
              <a:gd name="connsiteY2" fmla="*/ 2489200 h 2489200"/>
              <a:gd name="connsiteX3" fmla="*/ 0 w 12191999"/>
              <a:gd name="connsiteY3" fmla="*/ 2489200 h 2489200"/>
            </a:gdLst>
            <a:ahLst/>
            <a:cxnLst>
              <a:cxn ang="0">
                <a:pos x="connsiteX0" y="connsiteY0"/>
              </a:cxn>
              <a:cxn ang="0">
                <a:pos x="connsiteX1" y="connsiteY1"/>
              </a:cxn>
              <a:cxn ang="0">
                <a:pos x="connsiteX2" y="connsiteY2"/>
              </a:cxn>
              <a:cxn ang="0">
                <a:pos x="connsiteX3" y="connsiteY3"/>
              </a:cxn>
            </a:cxnLst>
            <a:rect l="l" t="t" r="r" b="b"/>
            <a:pathLst>
              <a:path w="12191999" h="2489200">
                <a:moveTo>
                  <a:pt x="0" y="0"/>
                </a:moveTo>
                <a:lnTo>
                  <a:pt x="12191999" y="0"/>
                </a:lnTo>
                <a:lnTo>
                  <a:pt x="12191999" y="2489200"/>
                </a:lnTo>
                <a:lnTo>
                  <a:pt x="0" y="2489200"/>
                </a:lnTo>
                <a:close/>
              </a:path>
            </a:pathLst>
          </a:custGeom>
        </p:spPr>
      </p:pic>
      <p:sp>
        <p:nvSpPr>
          <p:cNvPr id="291" name="微信：2090298045【陈西】公众号：陈西设计之家。微信搜索即可。更多免费PPT模版教程等都可以在公众号内获取。PPT高端定制/发布会PPT设计"/>
          <p:cNvSpPr/>
          <p:nvPr/>
        </p:nvSpPr>
        <p:spPr>
          <a:xfrm flipH="1" flipV="1">
            <a:off x="0" y="4040295"/>
            <a:ext cx="12192000" cy="2817705"/>
          </a:xfrm>
          <a:prstGeom prst="round2SameRect">
            <a:avLst>
              <a:gd name="adj1" fmla="val 0"/>
              <a:gd name="adj2" fmla="val 0"/>
            </a:avLst>
          </a:prstGeom>
          <a:gradFill flip="none" rotWithShape="1">
            <a:gsLst>
              <a:gs pos="0">
                <a:srgbClr val="2E3AFF">
                  <a:alpha val="92000"/>
                </a:srgbClr>
              </a:gs>
              <a:gs pos="100000">
                <a:srgbClr val="008CFB">
                  <a:alpha val="9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92" name="组合 14"/>
          <p:cNvGrpSpPr/>
          <p:nvPr/>
        </p:nvGrpSpPr>
        <p:grpSpPr>
          <a:xfrm>
            <a:off x="4214926" y="508269"/>
            <a:ext cx="3762148" cy="294898"/>
            <a:chOff x="4198168" y="535482"/>
            <a:chExt cx="3762148" cy="294898"/>
          </a:xfrm>
        </p:grpSpPr>
        <p:grpSp>
          <p:nvGrpSpPr>
            <p:cNvPr id="293" name="组合 15"/>
            <p:cNvGrpSpPr/>
            <p:nvPr/>
          </p:nvGrpSpPr>
          <p:grpSpPr>
            <a:xfrm>
              <a:off x="7614439" y="535482"/>
              <a:ext cx="345877" cy="294898"/>
              <a:chOff x="10177509" y="461722"/>
              <a:chExt cx="1055450" cy="899887"/>
            </a:xfrm>
          </p:grpSpPr>
          <p:sp>
            <p:nvSpPr>
              <p:cNvPr id="294" name="椭圆 19"/>
              <p:cNvSpPr/>
              <p:nvPr/>
            </p:nvSpPr>
            <p:spPr>
              <a:xfrm>
                <a:off x="10456352" y="461722"/>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0"/>
              <p:cNvSpPr/>
              <p:nvPr/>
            </p:nvSpPr>
            <p:spPr>
              <a:xfrm>
                <a:off x="10177509" y="792231"/>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6" name="组合 16"/>
            <p:cNvGrpSpPr/>
            <p:nvPr/>
          </p:nvGrpSpPr>
          <p:grpSpPr>
            <a:xfrm flipH="1">
              <a:off x="4198168" y="535482"/>
              <a:ext cx="345877" cy="294898"/>
              <a:chOff x="10177509" y="461722"/>
              <a:chExt cx="1055450" cy="899887"/>
            </a:xfrm>
          </p:grpSpPr>
          <p:sp>
            <p:nvSpPr>
              <p:cNvPr id="297" name="微信：2090298045【陈西】公众号：陈西设计之家。微信搜索即可。更多免费PPT模版教程等都可以在公众号内获取。PPT高端定制/发布会PPT设计"/>
              <p:cNvSpPr/>
              <p:nvPr/>
            </p:nvSpPr>
            <p:spPr>
              <a:xfrm>
                <a:off x="10456352" y="461722"/>
                <a:ext cx="776607" cy="776607"/>
              </a:xfrm>
              <a:prstGeom prst="ellipse">
                <a:avLst/>
              </a:prstGeom>
              <a:gradFill flip="none" rotWithShape="1">
                <a:gsLst>
                  <a:gs pos="0">
                    <a:srgbClr val="2E3AFF">
                      <a:alpha val="20000"/>
                    </a:srgbClr>
                  </a:gs>
                  <a:gs pos="100000">
                    <a:srgbClr val="008CFB">
                      <a:alpha val="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18"/>
              <p:cNvSpPr/>
              <p:nvPr/>
            </p:nvSpPr>
            <p:spPr>
              <a:xfrm>
                <a:off x="10177509" y="792231"/>
                <a:ext cx="569378" cy="569378"/>
              </a:xfrm>
              <a:prstGeom prst="ellipse">
                <a:avLst/>
              </a:prstGeom>
              <a:gradFill flip="none" rotWithShape="1">
                <a:gsLst>
                  <a:gs pos="0">
                    <a:srgbClr val="FC5D00"/>
                  </a:gs>
                  <a:gs pos="100000">
                    <a:srgbClr val="FF9149"/>
                  </a:gs>
                </a:gsLst>
                <a:lin ang="2700000" scaled="1"/>
                <a:tileRect/>
              </a:gradFill>
              <a:ln>
                <a:noFill/>
              </a:ln>
              <a:effectLst>
                <a:outerShdw blurRad="152400" dist="50800" dir="2700000" algn="tl" rotWithShape="0">
                  <a:srgbClr val="FC5D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9" name="矩形: 圆角 21"/>
          <p:cNvSpPr/>
          <p:nvPr/>
        </p:nvSpPr>
        <p:spPr>
          <a:xfrm>
            <a:off x="695984" y="1276405"/>
            <a:ext cx="3356642" cy="4785819"/>
          </a:xfrm>
          <a:prstGeom prst="roundRect">
            <a:avLst>
              <a:gd name="adj" fmla="val 3695"/>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圆角 22"/>
          <p:cNvSpPr/>
          <p:nvPr/>
        </p:nvSpPr>
        <p:spPr>
          <a:xfrm>
            <a:off x="4417679" y="1276421"/>
            <a:ext cx="3356642" cy="4785804"/>
          </a:xfrm>
          <a:prstGeom prst="roundRect">
            <a:avLst>
              <a:gd name="adj" fmla="val 3695"/>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微信：2090298045【陈西】公众号：陈西设计之家。微信搜索即可。更多免费PPT模版教程等都可以在公众号内获取。PPT高端定制/发布会PPT设计"/>
          <p:cNvSpPr/>
          <p:nvPr/>
        </p:nvSpPr>
        <p:spPr>
          <a:xfrm>
            <a:off x="8139374" y="1276421"/>
            <a:ext cx="3356642" cy="4785804"/>
          </a:xfrm>
          <a:prstGeom prst="roundRect">
            <a:avLst>
              <a:gd name="adj" fmla="val 3695"/>
            </a:avLst>
          </a:prstGeom>
          <a:solidFill>
            <a:schemeClr val="bg1"/>
          </a:solidFill>
          <a:ln>
            <a:noFill/>
          </a:ln>
          <a:effectLst>
            <a:outerShdw blurRad="3175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文本框 25"/>
          <p:cNvSpPr txBox="1"/>
          <p:nvPr/>
        </p:nvSpPr>
        <p:spPr>
          <a:xfrm>
            <a:off x="809449" y="1371306"/>
            <a:ext cx="3175000" cy="393700"/>
          </a:xfrm>
          <a:prstGeom prst="rect">
            <a:avLst/>
          </a:prstGeom>
          <a:noFill/>
        </p:spPr>
        <p:txBody>
          <a:bodyPr wrap="square" rtlCol="0">
            <a:spAutoFit/>
          </a:bodyPr>
          <a:lstStyle/>
          <a:p>
            <a:pPr algn="ctr"/>
            <a:r>
              <a:rPr lang="zh-CN" sz="20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蚁群算法</a:t>
            </a:r>
          </a:p>
        </p:txBody>
      </p:sp>
      <p:sp>
        <p:nvSpPr>
          <p:cNvPr id="303" name="文本框 26"/>
          <p:cNvSpPr txBox="1"/>
          <p:nvPr/>
        </p:nvSpPr>
        <p:spPr>
          <a:xfrm>
            <a:off x="1007568" y="1765006"/>
            <a:ext cx="2806700" cy="3937000"/>
          </a:xfrm>
          <a:prstGeom prst="rect">
            <a:avLst/>
          </a:prstGeom>
          <a:noFill/>
        </p:spPr>
        <p:txBody>
          <a:bodyPr wrap="square" rtlCol="0">
            <a:spAutoFit/>
          </a:bodyPr>
          <a:lstStyle/>
          <a:p>
            <a:pPr algn="l">
              <a:lnSpc>
                <a:spcPct val="150000"/>
              </a:lnSpc>
            </a:pPr>
            <a:r>
              <a:rPr sz="1400" b="1" dirty="0" err="1">
                <a:solidFill>
                  <a:srgbClr val="060607">
                    <a:alpha val="100000"/>
                  </a:srgbClr>
                </a:solidFill>
                <a:highlight>
                  <a:srgbClr val="FFFFFF">
                    <a:alpha val="100000"/>
                  </a:srgbClr>
                </a:highlight>
                <a:latin typeface="-apple-system"/>
                <a:ea typeface="-apple-system"/>
                <a:cs typeface="+mn-cs"/>
              </a:rPr>
              <a:t>路径规划问题</a:t>
            </a:r>
            <a:r>
              <a:rPr sz="1400" dirty="0" err="1">
                <a:solidFill>
                  <a:srgbClr val="060607">
                    <a:alpha val="100000"/>
                  </a:srgbClr>
                </a:solidFill>
                <a:highlight>
                  <a:srgbClr val="FFFFFF">
                    <a:alpha val="100000"/>
                  </a:srgbClr>
                </a:highlight>
                <a:latin typeface="-apple-system"/>
                <a:ea typeface="-apple-system"/>
                <a:cs typeface="+mn-cs"/>
              </a:rPr>
              <a:t>：如旅行商问题</a:t>
            </a:r>
            <a:r>
              <a:rPr sz="1400" dirty="0">
                <a:solidFill>
                  <a:srgbClr val="060607">
                    <a:alpha val="100000"/>
                  </a:srgbClr>
                </a:solidFill>
                <a:highlight>
                  <a:srgbClr val="FFFFFF">
                    <a:alpha val="100000"/>
                  </a:srgbClr>
                </a:highlight>
                <a:latin typeface="-apple-system"/>
                <a:ea typeface="-apple-system"/>
                <a:cs typeface="+mn-cs"/>
              </a:rPr>
              <a:t>(TSP)</a:t>
            </a:r>
            <a:r>
              <a:rPr sz="1400" dirty="0" err="1">
                <a:solidFill>
                  <a:srgbClr val="060607">
                    <a:alpha val="100000"/>
                  </a:srgbClr>
                </a:solidFill>
                <a:highlight>
                  <a:srgbClr val="FFFFFF">
                    <a:alpha val="100000"/>
                  </a:srgbClr>
                </a:highlight>
                <a:latin typeface="-apple-system"/>
                <a:ea typeface="-apple-system"/>
                <a:cs typeface="+mn-cs"/>
              </a:rPr>
              <a:t>寻找一条最短路径，经过所有城市且每个城市仅访问一次、车辆路径问题、优化配送路线，降低运输成本</a:t>
            </a:r>
            <a:r>
              <a:rPr sz="1400" dirty="0">
                <a:solidFill>
                  <a:srgbClr val="060607">
                    <a:alpha val="100000"/>
                  </a:srgbClr>
                </a:solidFill>
                <a:highlight>
                  <a:srgbClr val="FFFFFF">
                    <a:alpha val="100000"/>
                  </a:srgbClr>
                </a:highlight>
                <a:latin typeface="-apple-system"/>
                <a:ea typeface="-apple-system"/>
                <a:cs typeface="+mn-cs"/>
              </a:rPr>
              <a:t>。</a:t>
            </a:r>
          </a:p>
          <a:p>
            <a:pPr algn="l">
              <a:lnSpc>
                <a:spcPct val="150000"/>
              </a:lnSpc>
            </a:pPr>
            <a:r>
              <a:rPr sz="1400" b="1" dirty="0" err="1">
                <a:solidFill>
                  <a:srgbClr val="060607">
                    <a:alpha val="100000"/>
                  </a:srgbClr>
                </a:solidFill>
                <a:highlight>
                  <a:srgbClr val="FFFFFF">
                    <a:alpha val="100000"/>
                  </a:srgbClr>
                </a:highlight>
                <a:latin typeface="-apple-system"/>
                <a:ea typeface="-apple-system"/>
                <a:cs typeface="+mn-cs"/>
              </a:rPr>
              <a:t>调度问题</a:t>
            </a:r>
            <a:r>
              <a:rPr sz="1400" dirty="0" err="1">
                <a:solidFill>
                  <a:srgbClr val="060607">
                    <a:alpha val="100000"/>
                  </a:srgbClr>
                </a:solidFill>
                <a:highlight>
                  <a:srgbClr val="FFFFFF">
                    <a:alpha val="100000"/>
                  </a:srgbClr>
                </a:highlight>
                <a:latin typeface="-apple-system"/>
                <a:ea typeface="-apple-system"/>
                <a:cs typeface="+mn-cs"/>
              </a:rPr>
              <a:t>：如作业调度、任务调度</a:t>
            </a:r>
            <a:r>
              <a:rPr sz="1400" dirty="0">
                <a:solidFill>
                  <a:srgbClr val="060607">
                    <a:alpha val="100000"/>
                  </a:srgbClr>
                </a:solidFill>
                <a:highlight>
                  <a:srgbClr val="FFFFFF">
                    <a:alpha val="100000"/>
                  </a:srgbClr>
                </a:highlight>
                <a:latin typeface="-apple-system"/>
                <a:ea typeface="-apple-system"/>
                <a:cs typeface="+mn-cs"/>
              </a:rPr>
              <a:t>。</a:t>
            </a:r>
          </a:p>
          <a:p>
            <a:pPr algn="l">
              <a:lnSpc>
                <a:spcPct val="150000"/>
              </a:lnSpc>
            </a:pPr>
            <a:r>
              <a:rPr sz="1400" b="1" dirty="0" err="1">
                <a:solidFill>
                  <a:srgbClr val="060607">
                    <a:alpha val="100000"/>
                  </a:srgbClr>
                </a:solidFill>
                <a:highlight>
                  <a:srgbClr val="FFFFFF">
                    <a:alpha val="100000"/>
                  </a:srgbClr>
                </a:highlight>
                <a:latin typeface="-apple-system"/>
                <a:ea typeface="-apple-system"/>
                <a:cs typeface="+mn-cs"/>
              </a:rPr>
              <a:t>网络设计</a:t>
            </a:r>
            <a:r>
              <a:rPr sz="1400" dirty="0" err="1">
                <a:solidFill>
                  <a:srgbClr val="060607">
                    <a:alpha val="100000"/>
                  </a:srgbClr>
                </a:solidFill>
                <a:highlight>
                  <a:srgbClr val="FFFFFF">
                    <a:alpha val="100000"/>
                  </a:srgbClr>
                </a:highlight>
                <a:latin typeface="-apple-system"/>
                <a:ea typeface="-apple-system"/>
                <a:cs typeface="+mn-cs"/>
              </a:rPr>
              <a:t>：如网络路由、拓扑设计、优化数据包在网络中的传输路径</a:t>
            </a:r>
            <a:r>
              <a:rPr sz="1400" dirty="0">
                <a:solidFill>
                  <a:srgbClr val="060607">
                    <a:alpha val="100000"/>
                  </a:srgbClr>
                </a:solidFill>
                <a:highlight>
                  <a:srgbClr val="FFFFFF">
                    <a:alpha val="100000"/>
                  </a:srgbClr>
                </a:highlight>
                <a:latin typeface="-apple-system"/>
                <a:ea typeface="-apple-system"/>
                <a:cs typeface="+mn-cs"/>
              </a:rPr>
              <a:t>。</a:t>
            </a:r>
          </a:p>
          <a:p>
            <a:pPr algn="l">
              <a:lnSpc>
                <a:spcPct val="150000"/>
              </a:lnSpc>
            </a:pPr>
            <a:r>
              <a:rPr sz="1400" b="1" dirty="0" err="1">
                <a:solidFill>
                  <a:srgbClr val="060607">
                    <a:alpha val="100000"/>
                  </a:srgbClr>
                </a:solidFill>
                <a:highlight>
                  <a:srgbClr val="FFFFFF">
                    <a:alpha val="100000"/>
                  </a:srgbClr>
                </a:highlight>
                <a:latin typeface="-apple-system"/>
                <a:ea typeface="-apple-system"/>
                <a:cs typeface="+mn-cs"/>
              </a:rPr>
              <a:t>任务调度</a:t>
            </a:r>
            <a:r>
              <a:rPr sz="1400" dirty="0" err="1">
                <a:solidFill>
                  <a:srgbClr val="060607">
                    <a:alpha val="100000"/>
                  </a:srgbClr>
                </a:solidFill>
                <a:highlight>
                  <a:srgbClr val="FFFFFF">
                    <a:alpha val="100000"/>
                  </a:srgbClr>
                </a:highlight>
                <a:latin typeface="-apple-system"/>
                <a:ea typeface="-apple-system"/>
                <a:cs typeface="+mn-cs"/>
              </a:rPr>
              <a:t>：在多任务环境中，优化任务分配和调度顺序</a:t>
            </a:r>
            <a:endParaRPr sz="1400" dirty="0">
              <a:solidFill>
                <a:srgbClr val="060607">
                  <a:alpha val="100000"/>
                </a:srgbClr>
              </a:solidFill>
              <a:highlight>
                <a:srgbClr val="FFFFFF">
                  <a:alpha val="100000"/>
                </a:srgbClr>
              </a:highlight>
              <a:latin typeface="-apple-system"/>
              <a:ea typeface="-apple-system"/>
              <a:cs typeface="+mn-cs"/>
            </a:endParaRPr>
          </a:p>
        </p:txBody>
      </p:sp>
      <p:sp>
        <p:nvSpPr>
          <p:cNvPr id="304" name="文本框 31"/>
          <p:cNvSpPr txBox="1"/>
          <p:nvPr/>
        </p:nvSpPr>
        <p:spPr>
          <a:xfrm>
            <a:off x="4802287" y="1765006"/>
            <a:ext cx="2660650" cy="3930650"/>
          </a:xfrm>
          <a:prstGeom prst="rect">
            <a:avLst/>
          </a:prstGeom>
          <a:noFill/>
        </p:spPr>
        <p:txBody>
          <a:bodyPr wrap="square" rtlCol="0">
            <a:spAutoFit/>
          </a:bodyPr>
          <a:lstStyle/>
          <a:p>
            <a:pPr>
              <a:lnSpc>
                <a:spcPct val="150000"/>
              </a:lnSpc>
            </a:pPr>
            <a:r>
              <a:rPr sz="1400" b="1" dirty="0" err="1">
                <a:solidFill>
                  <a:srgbClr val="060607">
                    <a:alpha val="100000"/>
                  </a:srgbClr>
                </a:solidFill>
                <a:highlight>
                  <a:srgbClr val="FFFFFF">
                    <a:alpha val="100000"/>
                  </a:srgbClr>
                </a:highlight>
                <a:latin typeface="-apple-system"/>
                <a:ea typeface="-apple-system"/>
                <a:cs typeface="+mn-cs"/>
              </a:rPr>
              <a:t>函数优化</a:t>
            </a:r>
            <a:r>
              <a:rPr sz="1400" dirty="0" err="1">
                <a:solidFill>
                  <a:srgbClr val="060607">
                    <a:alpha val="100000"/>
                  </a:srgbClr>
                </a:solidFill>
                <a:highlight>
                  <a:srgbClr val="FFFFFF">
                    <a:alpha val="100000"/>
                  </a:srgbClr>
                </a:highlight>
                <a:latin typeface="-apple-system"/>
                <a:ea typeface="-apple-system"/>
                <a:cs typeface="+mn-cs"/>
              </a:rPr>
              <a:t>：寻找使目标函数值最大的输入</a:t>
            </a:r>
            <a:r>
              <a:rPr sz="1400" dirty="0">
                <a:solidFill>
                  <a:srgbClr val="060607">
                    <a:alpha val="100000"/>
                  </a:srgbClr>
                </a:solidFill>
                <a:highlight>
                  <a:srgbClr val="FFFFFF">
                    <a:alpha val="100000"/>
                  </a:srgbClr>
                </a:highlight>
                <a:latin typeface="-apple-system"/>
                <a:ea typeface="-apple-system"/>
                <a:cs typeface="+mn-cs"/>
              </a:rPr>
              <a:t>。</a:t>
            </a:r>
          </a:p>
          <a:p>
            <a:pPr>
              <a:lnSpc>
                <a:spcPct val="150000"/>
              </a:lnSpc>
            </a:pPr>
            <a:r>
              <a:rPr sz="1400" b="1" dirty="0" err="1">
                <a:solidFill>
                  <a:srgbClr val="060607">
                    <a:alpha val="100000"/>
                  </a:srgbClr>
                </a:solidFill>
                <a:highlight>
                  <a:srgbClr val="FFFFFF">
                    <a:alpha val="100000"/>
                  </a:srgbClr>
                </a:highlight>
                <a:latin typeface="-apple-system"/>
                <a:ea typeface="-apple-system"/>
                <a:cs typeface="+mn-cs"/>
              </a:rPr>
              <a:t>旅行商问题（TSP</a:t>
            </a:r>
            <a:r>
              <a:rPr sz="1400" b="1" dirty="0">
                <a:solidFill>
                  <a:srgbClr val="060607">
                    <a:alpha val="100000"/>
                  </a:srgbClr>
                </a:solidFill>
                <a:highlight>
                  <a:srgbClr val="FFFFFF">
                    <a:alpha val="100000"/>
                  </a:srgbClr>
                </a:highlight>
                <a:latin typeface="-apple-system"/>
                <a:ea typeface="-apple-system"/>
                <a:cs typeface="+mn-cs"/>
              </a:rPr>
              <a:t>）</a:t>
            </a:r>
            <a:r>
              <a:rPr sz="1400" dirty="0">
                <a:solidFill>
                  <a:srgbClr val="060607">
                    <a:alpha val="100000"/>
                  </a:srgbClr>
                </a:solidFill>
                <a:highlight>
                  <a:srgbClr val="FFFFFF">
                    <a:alpha val="100000"/>
                  </a:srgbClr>
                </a:highlight>
                <a:latin typeface="-apple-system"/>
                <a:ea typeface="-apple-system"/>
                <a:cs typeface="+mn-cs"/>
              </a:rPr>
              <a:t>：</a:t>
            </a:r>
            <a:r>
              <a:rPr sz="1400" dirty="0" err="1">
                <a:solidFill>
                  <a:srgbClr val="060607">
                    <a:alpha val="100000"/>
                  </a:srgbClr>
                </a:solidFill>
                <a:highlight>
                  <a:srgbClr val="FFFFFF">
                    <a:alpha val="100000"/>
                  </a:srgbClr>
                </a:highlight>
                <a:latin typeface="-apple-system"/>
                <a:ea typeface="-apple-system"/>
                <a:cs typeface="+mn-cs"/>
              </a:rPr>
              <a:t>随机重启爬山算法通过多次从不同的随机初始解开始，可以有效地避免算法陷入局部最优解，提高找到全局最优解的可能性</a:t>
            </a:r>
            <a:endParaRPr sz="1400" dirty="0">
              <a:solidFill>
                <a:srgbClr val="060607">
                  <a:alpha val="100000"/>
                </a:srgbClr>
              </a:solidFill>
              <a:highlight>
                <a:srgbClr val="FFFFFF">
                  <a:alpha val="100000"/>
                </a:srgbClr>
              </a:highlight>
              <a:latin typeface="-apple-system"/>
              <a:ea typeface="-apple-system"/>
              <a:cs typeface="+mn-cs"/>
            </a:endParaRPr>
          </a:p>
          <a:p>
            <a:pPr>
              <a:lnSpc>
                <a:spcPct val="150000"/>
              </a:lnSpc>
            </a:pPr>
            <a:r>
              <a:rPr sz="1400" b="1" dirty="0" err="1">
                <a:solidFill>
                  <a:srgbClr val="060607">
                    <a:alpha val="100000"/>
                  </a:srgbClr>
                </a:solidFill>
                <a:highlight>
                  <a:srgbClr val="FFFFFF">
                    <a:alpha val="100000"/>
                  </a:srgbClr>
                </a:highlight>
                <a:latin typeface="-apple-system"/>
                <a:ea typeface="-apple-system"/>
                <a:cs typeface="+mn-cs"/>
              </a:rPr>
              <a:t>机器学习</a:t>
            </a:r>
            <a:r>
              <a:rPr sz="1400" dirty="0" err="1">
                <a:solidFill>
                  <a:srgbClr val="060607">
                    <a:alpha val="100000"/>
                  </a:srgbClr>
                </a:solidFill>
                <a:highlight>
                  <a:srgbClr val="FFFFFF">
                    <a:alpha val="100000"/>
                  </a:srgbClr>
                </a:highlight>
                <a:latin typeface="-apple-system"/>
                <a:ea typeface="-apple-system"/>
                <a:cs typeface="+mn-cs"/>
              </a:rPr>
              <a:t>：用于参数调优和模型优化</a:t>
            </a:r>
            <a:r>
              <a:rPr sz="1400" dirty="0">
                <a:solidFill>
                  <a:srgbClr val="060607">
                    <a:alpha val="100000"/>
                  </a:srgbClr>
                </a:solidFill>
                <a:highlight>
                  <a:srgbClr val="FFFFFF">
                    <a:alpha val="100000"/>
                  </a:srgbClr>
                </a:highlight>
                <a:latin typeface="-apple-system"/>
                <a:ea typeface="-apple-system"/>
                <a:cs typeface="+mn-cs"/>
              </a:rPr>
              <a:t>。</a:t>
            </a:r>
          </a:p>
          <a:p>
            <a:pPr>
              <a:lnSpc>
                <a:spcPct val="150000"/>
              </a:lnSpc>
            </a:pPr>
            <a:r>
              <a:rPr sz="1400" b="1" dirty="0" err="1">
                <a:solidFill>
                  <a:srgbClr val="060607">
                    <a:alpha val="100000"/>
                  </a:srgbClr>
                </a:solidFill>
                <a:highlight>
                  <a:srgbClr val="FFFFFF">
                    <a:alpha val="100000"/>
                  </a:srgbClr>
                </a:highlight>
                <a:latin typeface="-apple-system"/>
                <a:ea typeface="-apple-system"/>
                <a:cs typeface="+mn-cs"/>
              </a:rPr>
              <a:t>调度问题</a:t>
            </a:r>
            <a:r>
              <a:rPr sz="1400" dirty="0" err="1">
                <a:solidFill>
                  <a:srgbClr val="060607">
                    <a:alpha val="100000"/>
                  </a:srgbClr>
                </a:solidFill>
                <a:highlight>
                  <a:srgbClr val="FFFFFF">
                    <a:alpha val="100000"/>
                  </a:srgbClr>
                </a:highlight>
                <a:latin typeface="-apple-system"/>
                <a:ea typeface="-apple-system"/>
                <a:cs typeface="+mn-cs"/>
              </a:rPr>
              <a:t>：如作业调度、课程安排等</a:t>
            </a:r>
            <a:r>
              <a:rPr sz="1400" dirty="0">
                <a:solidFill>
                  <a:srgbClr val="060607">
                    <a:alpha val="100000"/>
                  </a:srgbClr>
                </a:solidFill>
                <a:highlight>
                  <a:srgbClr val="FFFFFF">
                    <a:alpha val="100000"/>
                  </a:srgbClr>
                </a:highlight>
                <a:latin typeface="-apple-system"/>
                <a:ea typeface="-apple-system"/>
                <a:cs typeface="+mn-cs"/>
              </a:rPr>
              <a:t>。</a:t>
            </a:r>
          </a:p>
          <a:p>
            <a:pPr>
              <a:lnSpc>
                <a:spcPct val="150000"/>
              </a:lnSpc>
            </a:pPr>
            <a:endParaRPr lang="en-US" sz="1400" dirty="0">
              <a:solidFill>
                <a:srgbClr val="060607">
                  <a:alpha val="100000"/>
                </a:srgbClr>
              </a:solidFill>
              <a:highlight>
                <a:srgbClr val="FFFFFF">
                  <a:alpha val="100000"/>
                </a:srgbClr>
              </a:highlight>
              <a:latin typeface="-apple-system"/>
              <a:ea typeface="-apple-system"/>
              <a:cs typeface="+mn-cs"/>
            </a:endParaRPr>
          </a:p>
        </p:txBody>
      </p:sp>
      <p:sp>
        <p:nvSpPr>
          <p:cNvPr id="305" name="文本框 36"/>
          <p:cNvSpPr txBox="1"/>
          <p:nvPr/>
        </p:nvSpPr>
        <p:spPr>
          <a:xfrm>
            <a:off x="8449603" y="1904569"/>
            <a:ext cx="2917826" cy="3556166"/>
          </a:xfrm>
          <a:prstGeom prst="rect">
            <a:avLst/>
          </a:prstGeom>
          <a:noFill/>
        </p:spPr>
        <p:txBody>
          <a:bodyPr wrap="square" rtlCol="0">
            <a:spAutoFit/>
          </a:bodyPr>
          <a:lstStyle/>
          <a:p>
            <a:pPr algn="l">
              <a:lnSpc>
                <a:spcPct val="135000"/>
              </a:lnSpc>
            </a:pPr>
            <a:r>
              <a:rPr sz="1400" b="1" dirty="0" err="1">
                <a:solidFill>
                  <a:srgbClr val="060607">
                    <a:alpha val="100000"/>
                  </a:srgbClr>
                </a:solidFill>
                <a:highlight>
                  <a:srgbClr val="FFFFFF">
                    <a:alpha val="100000"/>
                  </a:srgbClr>
                </a:highlight>
                <a:latin typeface="-apple-system"/>
                <a:ea typeface="-apple-system"/>
                <a:cs typeface="+mn-cs"/>
              </a:rPr>
              <a:t>旅行商问题（TSP</a:t>
            </a:r>
            <a:r>
              <a:rPr sz="1400" b="1" dirty="0">
                <a:solidFill>
                  <a:srgbClr val="060607">
                    <a:alpha val="100000"/>
                  </a:srgbClr>
                </a:solidFill>
                <a:highlight>
                  <a:srgbClr val="FFFFFF">
                    <a:alpha val="100000"/>
                  </a:srgbClr>
                </a:highlight>
                <a:latin typeface="-apple-system"/>
                <a:ea typeface="-apple-system"/>
                <a:cs typeface="+mn-cs"/>
              </a:rPr>
              <a:t>)</a:t>
            </a:r>
            <a:r>
              <a:rPr lang="zh-CN" altLang="en-US" sz="1400" b="1" dirty="0">
                <a:solidFill>
                  <a:srgbClr val="060607">
                    <a:alpha val="100000"/>
                  </a:srgbClr>
                </a:solidFill>
                <a:highlight>
                  <a:srgbClr val="FFFFFF">
                    <a:alpha val="100000"/>
                  </a:srgbClr>
                </a:highlight>
                <a:latin typeface="-apple-system"/>
                <a:ea typeface="-apple-system"/>
              </a:rPr>
              <a:t>：</a:t>
            </a:r>
            <a:r>
              <a:rPr sz="1400" dirty="0" err="1">
                <a:solidFill>
                  <a:srgbClr val="060607">
                    <a:alpha val="100000"/>
                  </a:srgbClr>
                </a:solidFill>
                <a:highlight>
                  <a:srgbClr val="FFFFFF">
                    <a:alpha val="100000"/>
                  </a:srgbClr>
                </a:highlight>
                <a:latin typeface="-apple-system"/>
                <a:ea typeface="-apple-system"/>
                <a:cs typeface="+mn-cs"/>
              </a:rPr>
              <a:t>寻找最短的旅行路线，以便旅行商可以在最短的时间内访问所有城市</a:t>
            </a:r>
            <a:r>
              <a:rPr sz="1400" dirty="0">
                <a:solidFill>
                  <a:srgbClr val="060607">
                    <a:alpha val="100000"/>
                  </a:srgbClr>
                </a:solidFill>
                <a:highlight>
                  <a:srgbClr val="FFFFFF">
                    <a:alpha val="100000"/>
                  </a:srgbClr>
                </a:highlight>
                <a:latin typeface="-apple-system"/>
                <a:ea typeface="-apple-system"/>
                <a:cs typeface="+mn-cs"/>
              </a:rPr>
              <a:t>。</a:t>
            </a:r>
          </a:p>
          <a:p>
            <a:pPr algn="l">
              <a:lnSpc>
                <a:spcPct val="135000"/>
              </a:lnSpc>
            </a:pPr>
            <a:r>
              <a:rPr lang="en-GB" sz="1400" b="1" dirty="0" err="1">
                <a:solidFill>
                  <a:srgbClr val="060607">
                    <a:alpha val="100000"/>
                  </a:srgbClr>
                </a:solidFill>
                <a:highlight>
                  <a:srgbClr val="FFFFFF">
                    <a:alpha val="100000"/>
                  </a:srgbClr>
                </a:highlight>
                <a:latin typeface="-apple-system"/>
                <a:ea typeface="-apple-system"/>
                <a:cs typeface="+mn-cs"/>
              </a:rPr>
              <a:t>机器学习</a:t>
            </a:r>
            <a:r>
              <a:rPr lang="zh-CN" altLang="en-US" sz="1400" b="1" dirty="0">
                <a:solidFill>
                  <a:srgbClr val="060607">
                    <a:alpha val="100000"/>
                  </a:srgbClr>
                </a:solidFill>
                <a:highlight>
                  <a:srgbClr val="FFFFFF">
                    <a:alpha val="100000"/>
                  </a:srgbClr>
                </a:highlight>
                <a:latin typeface="-apple-system"/>
                <a:ea typeface="-apple-system"/>
                <a:cs typeface="+mn-cs"/>
              </a:rPr>
              <a:t>：</a:t>
            </a:r>
            <a:r>
              <a:rPr lang="en-GB" sz="1400" dirty="0" err="1">
                <a:solidFill>
                  <a:srgbClr val="060607">
                    <a:alpha val="100000"/>
                  </a:srgbClr>
                </a:solidFill>
                <a:highlight>
                  <a:srgbClr val="FFFFFF">
                    <a:alpha val="100000"/>
                  </a:srgbClr>
                </a:highlight>
                <a:latin typeface="-apple-system"/>
                <a:ea typeface="-apple-system"/>
                <a:cs typeface="+mn-cs"/>
              </a:rPr>
              <a:t>优化神经网络的权重和偏差，以提高模型的准性</a:t>
            </a:r>
            <a:r>
              <a:rPr sz="1400" dirty="0">
                <a:solidFill>
                  <a:srgbClr val="060607">
                    <a:alpha val="100000"/>
                  </a:srgbClr>
                </a:solidFill>
                <a:highlight>
                  <a:srgbClr val="FFFFFF">
                    <a:alpha val="100000"/>
                  </a:srgbClr>
                </a:highlight>
                <a:latin typeface="-apple-system"/>
                <a:ea typeface="-apple-system"/>
                <a:cs typeface="+mn-cs"/>
              </a:rPr>
              <a:t>。</a:t>
            </a:r>
          </a:p>
          <a:p>
            <a:pPr algn="l">
              <a:lnSpc>
                <a:spcPct val="135000"/>
              </a:lnSpc>
            </a:pPr>
            <a:r>
              <a:rPr sz="1400" b="1" dirty="0" err="1">
                <a:solidFill>
                  <a:srgbClr val="060607">
                    <a:alpha val="100000"/>
                  </a:srgbClr>
                </a:solidFill>
                <a:highlight>
                  <a:srgbClr val="FFFFFF">
                    <a:alpha val="100000"/>
                  </a:srgbClr>
                </a:highlight>
                <a:latin typeface="-apple-system"/>
                <a:ea typeface="-apple-system"/>
                <a:cs typeface="+mn-cs"/>
              </a:rPr>
              <a:t>物理学</a:t>
            </a:r>
            <a:r>
              <a:rPr sz="1400" dirty="0" err="1">
                <a:solidFill>
                  <a:srgbClr val="060607">
                    <a:alpha val="100000"/>
                  </a:srgbClr>
                </a:solidFill>
                <a:highlight>
                  <a:srgbClr val="FFFFFF">
                    <a:alpha val="100000"/>
                  </a:srgbClr>
                </a:highlight>
                <a:latin typeface="-apple-system"/>
                <a:ea typeface="-apple-system"/>
                <a:cs typeface="+mn-cs"/>
              </a:rPr>
              <a:t>：模拟固体的结构和热力学性质，以及分子的构象和能量</a:t>
            </a:r>
            <a:r>
              <a:rPr sz="1400" dirty="0">
                <a:solidFill>
                  <a:srgbClr val="060607">
                    <a:alpha val="100000"/>
                  </a:srgbClr>
                </a:solidFill>
                <a:highlight>
                  <a:srgbClr val="FFFFFF">
                    <a:alpha val="100000"/>
                  </a:srgbClr>
                </a:highlight>
                <a:latin typeface="-apple-system"/>
                <a:ea typeface="-apple-system"/>
                <a:cs typeface="+mn-cs"/>
              </a:rPr>
              <a:t>。</a:t>
            </a:r>
          </a:p>
          <a:p>
            <a:pPr algn="l">
              <a:lnSpc>
                <a:spcPct val="135000"/>
              </a:lnSpc>
            </a:pPr>
            <a:r>
              <a:rPr sz="1400" b="1" dirty="0" err="1">
                <a:solidFill>
                  <a:srgbClr val="060607">
                    <a:alpha val="100000"/>
                  </a:srgbClr>
                </a:solidFill>
                <a:highlight>
                  <a:srgbClr val="FFFFFF">
                    <a:alpha val="100000"/>
                  </a:srgbClr>
                </a:highlight>
                <a:latin typeface="-apple-system"/>
                <a:ea typeface="-apple-system"/>
                <a:cs typeface="+mn-cs"/>
              </a:rPr>
              <a:t>组合优化</a:t>
            </a:r>
            <a:r>
              <a:rPr sz="1400" dirty="0" err="1">
                <a:solidFill>
                  <a:srgbClr val="060607">
                    <a:alpha val="100000"/>
                  </a:srgbClr>
                </a:solidFill>
                <a:highlight>
                  <a:srgbClr val="FFFFFF">
                    <a:alpha val="100000"/>
                  </a:srgbClr>
                </a:highlight>
                <a:latin typeface="-apple-system"/>
                <a:ea typeface="-apple-system"/>
                <a:cs typeface="+mn-cs"/>
              </a:rPr>
              <a:t>：解决诸如最大割问题、最大团问题、最小顶点覆盖问题等NP难问题</a:t>
            </a:r>
            <a:r>
              <a:rPr sz="1400" dirty="0">
                <a:solidFill>
                  <a:srgbClr val="060607">
                    <a:alpha val="100000"/>
                  </a:srgbClr>
                </a:solidFill>
                <a:highlight>
                  <a:srgbClr val="FFFFFF">
                    <a:alpha val="100000"/>
                  </a:srgbClr>
                </a:highlight>
                <a:latin typeface="-apple-system"/>
                <a:ea typeface="-apple-system"/>
                <a:cs typeface="+mn-cs"/>
              </a:rPr>
              <a:t>。</a:t>
            </a:r>
          </a:p>
          <a:p>
            <a:pPr algn="l">
              <a:lnSpc>
                <a:spcPct val="135000"/>
              </a:lnSpc>
            </a:pPr>
            <a:r>
              <a:rPr sz="1400" b="1" dirty="0" err="1">
                <a:solidFill>
                  <a:srgbClr val="060607">
                    <a:alpha val="100000"/>
                  </a:srgbClr>
                </a:solidFill>
                <a:highlight>
                  <a:srgbClr val="FFFFFF">
                    <a:alpha val="100000"/>
                  </a:srgbClr>
                </a:highlight>
                <a:latin typeface="-apple-system"/>
                <a:ea typeface="-apple-system"/>
                <a:cs typeface="+mn-cs"/>
              </a:rPr>
              <a:t>电路布局</a:t>
            </a:r>
            <a:r>
              <a:rPr sz="1400" dirty="0" err="1">
                <a:solidFill>
                  <a:srgbClr val="060607">
                    <a:alpha val="100000"/>
                  </a:srgbClr>
                </a:solidFill>
                <a:highlight>
                  <a:srgbClr val="FFFFFF">
                    <a:alpha val="100000"/>
                  </a:srgbClr>
                </a:highlight>
                <a:latin typeface="-apple-system"/>
                <a:ea typeface="-apple-system"/>
                <a:cs typeface="+mn-cs"/>
              </a:rPr>
              <a:t>：优化电路的布局，以最小化电路的面积和延迟</a:t>
            </a:r>
            <a:endParaRPr sz="1400" dirty="0">
              <a:solidFill>
                <a:srgbClr val="060607">
                  <a:alpha val="100000"/>
                </a:srgbClr>
              </a:solidFill>
              <a:highlight>
                <a:srgbClr val="FFFFFF">
                  <a:alpha val="100000"/>
                </a:srgbClr>
              </a:highlight>
              <a:latin typeface="-apple-system"/>
              <a:ea typeface="-apple-system"/>
              <a:cs typeface="+mn-cs"/>
            </a:endParaRPr>
          </a:p>
        </p:txBody>
      </p:sp>
      <p:sp>
        <p:nvSpPr>
          <p:cNvPr id="306" name="矩形: 圆微信：2090298045【陈西】公众号：陈西设计之家。微信搜索即可。更多免费PPT模版教程等都可以在公众号内获取。PPT高端定制/发布会PPT设计37"/>
          <p:cNvSpPr/>
          <p:nvPr/>
        </p:nvSpPr>
        <p:spPr>
          <a:xfrm>
            <a:off x="8902676" y="5900541"/>
            <a:ext cx="2011680" cy="347090"/>
          </a:xfrm>
          <a:prstGeom prst="roundRect">
            <a:avLst>
              <a:gd name="adj" fmla="val 50000"/>
            </a:avLst>
          </a:prstGeom>
          <a:gradFill>
            <a:gsLst>
              <a:gs pos="0">
                <a:srgbClr val="2E3AFF"/>
              </a:gs>
              <a:gs pos="100000">
                <a:srgbClr val="008CFB"/>
              </a:gs>
            </a:gsLst>
            <a:lin ang="2700000" scaled="1"/>
          </a:gradFill>
          <a:ln>
            <a:noFill/>
          </a:ln>
          <a:effectLst>
            <a:outerShdw blurRad="177800" dist="76200" dir="2700000" algn="tl" rotWithShape="0">
              <a:srgbClr val="2E3AFF">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文本框 92"/>
          <p:cNvSpPr txBox="1"/>
          <p:nvPr/>
        </p:nvSpPr>
        <p:spPr>
          <a:xfrm>
            <a:off x="4318595" y="411359"/>
            <a:ext cx="5499100" cy="546100"/>
          </a:xfrm>
          <a:prstGeom prst="rect">
            <a:avLst/>
          </a:prstGeom>
          <a:noFill/>
          <a:ln w="12700">
            <a:prstDash val="solid"/>
          </a:ln>
        </p:spPr>
        <p:txBody>
          <a:bodyPr wrap="square">
            <a:spAutoFit/>
          </a:bodyPr>
          <a:lstStyle/>
          <a:p>
            <a:pPr indent="457200">
              <a:lnSpc>
                <a:spcPct val="150000"/>
              </a:lnSpc>
            </a:pPr>
            <a:r>
              <a:rPr lang="zh-CN" sz="2000" b="1" dirty="0">
                <a:latin typeface="微软雅黑" panose="020B0503020204020204" charset="-122"/>
                <a:ea typeface="微软雅黑" panose="020B0503020204020204" charset="-122"/>
                <a:cs typeface="+mn-cs"/>
              </a:rPr>
              <a:t>三个算法各自适应场景</a:t>
            </a:r>
          </a:p>
        </p:txBody>
      </p:sp>
      <p:sp>
        <p:nvSpPr>
          <p:cNvPr id="308" name="文本框 14"/>
          <p:cNvSpPr txBox="1"/>
          <p:nvPr/>
        </p:nvSpPr>
        <p:spPr>
          <a:xfrm>
            <a:off x="-189759" y="34130"/>
            <a:ext cx="1548659" cy="923329"/>
          </a:xfrm>
          <a:prstGeom prst="rect">
            <a:avLst/>
          </a:prstGeom>
          <a:noFill/>
        </p:spPr>
        <p:txBody>
          <a:bodyPr wrap="square">
            <a:spAutoFit/>
          </a:bodyPr>
          <a:lstStyle/>
          <a:p>
            <a:pPr algn="ctr"/>
            <a:r>
              <a:rPr lang="en-US" altLang="zh-CN" sz="5400" dirty="0">
                <a:gradFill>
                  <a:gsLst>
                    <a:gs pos="0">
                      <a:srgbClr val="2E3AFF"/>
                    </a:gs>
                    <a:gs pos="100000">
                      <a:srgbClr val="008CFB"/>
                    </a:gs>
                  </a:gsLst>
                  <a:lin ang="2700000" scaled="1"/>
                </a:gradFill>
                <a:latin typeface="思源宋体 CN Heavy"/>
                <a:ea typeface="思源宋体 CN Heavy"/>
              </a:rPr>
              <a:t>01</a:t>
            </a:r>
            <a:endParaRPr lang="zh-CN" altLang="en-US" sz="5400" dirty="0">
              <a:gradFill>
                <a:gsLst>
                  <a:gs pos="0">
                    <a:srgbClr val="2E3AFF"/>
                  </a:gs>
                  <a:gs pos="100000">
                    <a:srgbClr val="008CFB"/>
                  </a:gs>
                </a:gsLst>
                <a:lin ang="2700000" scaled="1"/>
              </a:gradFill>
              <a:latin typeface="思源宋体 CN Heavy"/>
              <a:ea typeface="思源宋体 CN Heavy"/>
            </a:endParaRPr>
          </a:p>
        </p:txBody>
      </p:sp>
      <p:sp>
        <p:nvSpPr>
          <p:cNvPr id="309" name="文本框 8"/>
          <p:cNvSpPr txBox="1"/>
          <p:nvPr/>
        </p:nvSpPr>
        <p:spPr>
          <a:xfrm>
            <a:off x="892645" y="175120"/>
            <a:ext cx="2317750" cy="641350"/>
          </a:xfrm>
          <a:prstGeom prst="rect">
            <a:avLst/>
          </a:prstGeom>
          <a:noFill/>
        </p:spPr>
        <p:txBody>
          <a:bodyPr wrap="square" rtlCol="0">
            <a:spAutoFit/>
          </a:bodyPr>
          <a:lstStyle/>
          <a:p>
            <a:pPr algn="ctr"/>
            <a:r>
              <a:rPr lang="zh-CN" sz="36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算法理论</a:t>
            </a:r>
          </a:p>
        </p:txBody>
      </p:sp>
      <p:sp>
        <p:nvSpPr>
          <p:cNvPr id="310" name="文本框 25"/>
          <p:cNvSpPr txBox="1"/>
          <p:nvPr/>
        </p:nvSpPr>
        <p:spPr>
          <a:xfrm>
            <a:off x="4508500" y="1371306"/>
            <a:ext cx="3175000" cy="393700"/>
          </a:xfrm>
          <a:prstGeom prst="rect">
            <a:avLst/>
          </a:prstGeom>
          <a:noFill/>
        </p:spPr>
        <p:txBody>
          <a:bodyPr wrap="square" rtlCol="0">
            <a:spAutoFit/>
          </a:bodyPr>
          <a:lstStyle/>
          <a:p>
            <a:pPr algn="ctr"/>
            <a:r>
              <a:rPr lang="zh-CN" sz="20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随机重启爬山算法</a:t>
            </a:r>
          </a:p>
        </p:txBody>
      </p:sp>
      <p:sp>
        <p:nvSpPr>
          <p:cNvPr id="311" name="文本框 25"/>
          <p:cNvSpPr txBox="1"/>
          <p:nvPr/>
        </p:nvSpPr>
        <p:spPr>
          <a:xfrm>
            <a:off x="8321016" y="1371306"/>
            <a:ext cx="3175000" cy="393700"/>
          </a:xfrm>
          <a:prstGeom prst="rect">
            <a:avLst/>
          </a:prstGeom>
          <a:noFill/>
        </p:spPr>
        <p:txBody>
          <a:bodyPr wrap="square" rtlCol="0">
            <a:spAutoFit/>
          </a:bodyPr>
          <a:lstStyle/>
          <a:p>
            <a:pPr algn="ctr"/>
            <a:r>
              <a:rPr lang="zh-CN" sz="20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模拟退火算法</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图片 4"/>
          <p:cNvPicPr>
            <a:picLocks noChangeAspect="1"/>
          </p:cNvPicPr>
          <p:nvPr/>
        </p:nvPicPr>
        <p:blipFill>
          <a:blip r:embed="rId2">
            <a:alphaModFix/>
          </a:blip>
          <a:srcRect/>
          <a:stretch>
            <a:fillRect/>
          </a:stretch>
        </p:blipFill>
        <p:spPr>
          <a:xfrm>
            <a:off x="9101070" y="163290"/>
            <a:ext cx="2882162" cy="739490"/>
          </a:xfrm>
          <a:prstGeom prst="rect">
            <a:avLst/>
          </a:prstGeom>
        </p:spPr>
      </p:pic>
      <p:sp>
        <p:nvSpPr>
          <p:cNvPr id="314"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02</a:t>
            </a:r>
          </a:p>
        </p:txBody>
      </p:sp>
      <p:sp>
        <p:nvSpPr>
          <p:cNvPr id="315"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316" name="文本框 92"/>
          <p:cNvSpPr txBox="1"/>
          <p:nvPr/>
        </p:nvSpPr>
        <p:spPr>
          <a:xfrm>
            <a:off x="-80902" y="1046667"/>
            <a:ext cx="4730750" cy="546100"/>
          </a:xfrm>
          <a:prstGeom prst="rect">
            <a:avLst/>
          </a:prstGeom>
          <a:noFill/>
        </p:spPr>
        <p:txBody>
          <a:bodyPr wrap="square">
            <a:spAutoFit/>
          </a:bodyPr>
          <a:lstStyle/>
          <a:p>
            <a:pPr indent="457200" algn="l">
              <a:lnSpc>
                <a:spcPct val="150000"/>
              </a:lnSpc>
            </a:pPr>
            <a:r>
              <a:rPr lang="zh-CN" sz="2000" b="1">
                <a:latin typeface="微软雅黑" panose="020B0503020204020204" charset="-122"/>
                <a:ea typeface="微软雅黑" panose="020B0503020204020204" charset="-122"/>
                <a:cs typeface="+mn-cs"/>
              </a:rPr>
              <a:t>待解决案例</a:t>
            </a:r>
          </a:p>
        </p:txBody>
      </p:sp>
      <p:sp>
        <p:nvSpPr>
          <p:cNvPr id="317" name="文本框 316"/>
          <p:cNvSpPr txBox="1"/>
          <p:nvPr/>
        </p:nvSpPr>
        <p:spPr>
          <a:xfrm>
            <a:off x="1252101" y="2047374"/>
            <a:ext cx="9290050" cy="2951449"/>
          </a:xfrm>
          <a:prstGeom prst="rect">
            <a:avLst/>
          </a:prstGeom>
          <a:ln w="12700">
            <a:prstDash val="solid"/>
            <a:miter lim="800000"/>
          </a:ln>
        </p:spPr>
        <p:txBody>
          <a:bodyPr>
            <a:spAutoFit/>
          </a:bodyPr>
          <a:lstStyle/>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1800" dirty="0" err="1">
                <a:solidFill>
                  <a:srgbClr val="333333">
                    <a:alpha val="100000"/>
                  </a:srgbClr>
                </a:solidFill>
                <a:latin typeface="Arial" panose="020B0604020202020204"/>
                <a:ea typeface="微软雅黑" panose="020B0503020204020204" charset="-122"/>
                <a:cs typeface="+mn-cs"/>
              </a:rPr>
              <a:t>小明走出</a:t>
            </a:r>
            <a:r>
              <a:rPr lang="zh-CN" altLang="en-US" dirty="0">
                <a:solidFill>
                  <a:srgbClr val="333333">
                    <a:alpha val="100000"/>
                  </a:srgbClr>
                </a:solidFill>
                <a:latin typeface="Arial" panose="020B0604020202020204"/>
                <a:ea typeface="微软雅黑" panose="020B0503020204020204" charset="-122"/>
              </a:rPr>
              <a:t>武昌</a:t>
            </a:r>
            <a:r>
              <a:rPr sz="1800" dirty="0" err="1">
                <a:solidFill>
                  <a:srgbClr val="333333">
                    <a:alpha val="100000"/>
                  </a:srgbClr>
                </a:solidFill>
                <a:latin typeface="Arial" panose="020B0604020202020204"/>
                <a:ea typeface="微软雅黑" panose="020B0503020204020204" charset="-122"/>
                <a:cs typeface="+mn-cs"/>
              </a:rPr>
              <a:t>火车站</a:t>
            </a:r>
            <a:r>
              <a:rPr sz="1800" dirty="0">
                <a:solidFill>
                  <a:srgbClr val="333333">
                    <a:alpha val="100000"/>
                  </a:srgbClr>
                </a:solidFill>
                <a:latin typeface="Arial" panose="020B0604020202020204"/>
                <a:ea typeface="微软雅黑" panose="020B0503020204020204" charset="-122"/>
                <a:cs typeface="+mn-cs"/>
              </a:rPr>
              <a:t>，</a:t>
            </a:r>
            <a:r>
              <a:rPr lang="zh-CN" altLang="en-US" sz="1800" dirty="0">
                <a:solidFill>
                  <a:srgbClr val="333333">
                    <a:alpha val="100000"/>
                  </a:srgbClr>
                </a:solidFill>
                <a:latin typeface="Arial" panose="020B0604020202020204"/>
                <a:ea typeface="微软雅黑" panose="020B0503020204020204" charset="-122"/>
                <a:cs typeface="+mn-cs"/>
              </a:rPr>
              <a:t>到达临江大学城，</a:t>
            </a:r>
            <a:r>
              <a:rPr sz="1800" dirty="0" err="1">
                <a:solidFill>
                  <a:srgbClr val="333333">
                    <a:alpha val="100000"/>
                  </a:srgbClr>
                </a:solidFill>
                <a:latin typeface="Arial" panose="020B0604020202020204"/>
                <a:ea typeface="微软雅黑" panose="020B0503020204020204" charset="-122"/>
                <a:cs typeface="+mn-cs"/>
              </a:rPr>
              <a:t>惊呼</a:t>
            </a:r>
            <a:r>
              <a:rPr sz="1800" dirty="0">
                <a:solidFill>
                  <a:srgbClr val="333333">
                    <a:alpha val="100000"/>
                  </a:srgbClr>
                </a:solidFill>
                <a:latin typeface="Arial" panose="020B0604020202020204"/>
                <a:ea typeface="微软雅黑" panose="020B0503020204020204" charset="-122"/>
                <a:cs typeface="+mn-cs"/>
              </a:rPr>
              <a:t>：</a:t>
            </a:r>
            <a:r>
              <a:rPr lang="en-US" sz="1800" dirty="0">
                <a:solidFill>
                  <a:srgbClr val="333333">
                    <a:alpha val="100000"/>
                  </a:srgbClr>
                </a:solidFill>
                <a:latin typeface="Arial" panose="020B0604020202020204"/>
                <a:ea typeface="微软雅黑" panose="020B0503020204020204" charset="-122"/>
                <a:cs typeface="+mn-cs"/>
              </a:rPr>
              <a:t>“ </a:t>
            </a:r>
            <a:r>
              <a:rPr lang="zh-CN" altLang="en-US" sz="1800" b="1" dirty="0">
                <a:solidFill>
                  <a:srgbClr val="333333">
                    <a:alpha val="100000"/>
                  </a:srgbClr>
                </a:solidFill>
                <a:latin typeface="Arial" panose="020B0604020202020204"/>
                <a:ea typeface="微软雅黑" panose="020B0503020204020204" charset="-122"/>
                <a:cs typeface="+mn-cs"/>
              </a:rPr>
              <a:t>谁说这武汉</a:t>
            </a:r>
            <a:r>
              <a:rPr lang="zh-CN" altLang="en-US" b="1" dirty="0">
                <a:solidFill>
                  <a:srgbClr val="333333">
                    <a:alpha val="100000"/>
                  </a:srgbClr>
                </a:solidFill>
                <a:latin typeface="Arial" panose="020B0604020202020204"/>
                <a:ea typeface="微软雅黑" panose="020B0503020204020204" charset="-122"/>
              </a:rPr>
              <a:t>不好了</a:t>
            </a:r>
            <a:r>
              <a:rPr sz="1800" b="1" dirty="0">
                <a:solidFill>
                  <a:srgbClr val="333333">
                    <a:alpha val="100000"/>
                  </a:srgbClr>
                </a:solidFill>
                <a:latin typeface="Arial" panose="020B0604020202020204"/>
                <a:ea typeface="微软雅黑" panose="020B0503020204020204" charset="-122"/>
                <a:cs typeface="+mn-cs"/>
              </a:rPr>
              <a:t>！</a:t>
            </a:r>
            <a:r>
              <a:rPr lang="zh-CN" altLang="en-US" b="1" dirty="0">
                <a:solidFill>
                  <a:srgbClr val="333333">
                    <a:alpha val="100000"/>
                  </a:srgbClr>
                </a:solidFill>
                <a:latin typeface="Arial" panose="020B0604020202020204"/>
                <a:ea typeface="微软雅黑" panose="020B0503020204020204" charset="-122"/>
              </a:rPr>
              <a:t>这</a:t>
            </a:r>
            <a:r>
              <a:rPr sz="1800" b="1" dirty="0" err="1">
                <a:solidFill>
                  <a:srgbClr val="333333">
                    <a:alpha val="100000"/>
                  </a:srgbClr>
                </a:solidFill>
                <a:latin typeface="Arial" panose="020B0604020202020204"/>
                <a:ea typeface="微软雅黑" panose="020B0503020204020204" charset="-122"/>
                <a:cs typeface="+mn-cs"/>
              </a:rPr>
              <a:t>武汉</a:t>
            </a:r>
            <a:r>
              <a:rPr lang="zh-CN" altLang="en-US" sz="1800" b="1" dirty="0">
                <a:solidFill>
                  <a:srgbClr val="333333">
                    <a:alpha val="100000"/>
                  </a:srgbClr>
                </a:solidFill>
                <a:latin typeface="Arial" panose="020B0604020202020204"/>
                <a:ea typeface="微软雅黑" panose="020B0503020204020204" charset="-122"/>
                <a:cs typeface="+mn-cs"/>
              </a:rPr>
              <a:t>可太棒了</a:t>
            </a:r>
            <a:r>
              <a:rPr sz="1800" b="1" dirty="0">
                <a:solidFill>
                  <a:srgbClr val="333333">
                    <a:alpha val="100000"/>
                  </a:srgbClr>
                </a:solidFill>
                <a:latin typeface="Arial" panose="020B0604020202020204"/>
                <a:ea typeface="微软雅黑" panose="020B0503020204020204" charset="-122"/>
                <a:cs typeface="+mn-cs"/>
              </a:rPr>
              <a:t>！</a:t>
            </a:r>
            <a:r>
              <a:rPr lang="en-US" sz="1800" b="1" dirty="0">
                <a:solidFill>
                  <a:srgbClr val="333333">
                    <a:alpha val="100000"/>
                  </a:srgbClr>
                </a:solidFill>
                <a:latin typeface="Arial" panose="020B0604020202020204"/>
                <a:ea typeface="微软雅黑" panose="020B0503020204020204" charset="-122"/>
                <a:cs typeface="+mn-cs"/>
              </a:rPr>
              <a:t>"</a:t>
            </a:r>
            <a:endParaRPr sz="1800" b="1" dirty="0">
              <a:solidFill>
                <a:schemeClr val="tx1">
                  <a:alpha val="100000"/>
                </a:schemeClr>
              </a:solidFill>
              <a:latin typeface="Arial" panose="020B0604020202020204"/>
              <a:ea typeface="微软雅黑" panose="020B0503020204020204" charset="-122"/>
              <a:cs typeface="+mn-cs"/>
            </a:endParaRPr>
          </a:p>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endParaRPr sz="1800" dirty="0">
              <a:solidFill>
                <a:srgbClr val="333333">
                  <a:alpha val="100000"/>
                </a:srgbClr>
              </a:solidFill>
              <a:latin typeface="Arial" panose="020B0604020202020204"/>
              <a:ea typeface="微软雅黑" panose="020B0503020204020204" charset="-122"/>
              <a:cs typeface="+mn-cs"/>
            </a:endParaRPr>
          </a:p>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1800" dirty="0" err="1">
                <a:solidFill>
                  <a:srgbClr val="333333">
                    <a:alpha val="100000"/>
                  </a:srgbClr>
                </a:solidFill>
                <a:latin typeface="Arial" panose="020B0604020202020204"/>
                <a:ea typeface="微软雅黑" panose="020B0503020204020204" charset="-122"/>
                <a:cs typeface="+mn-cs"/>
              </a:rPr>
              <a:t>他决定从</a:t>
            </a:r>
            <a:r>
              <a:rPr sz="1800" b="1" dirty="0" err="1">
                <a:solidFill>
                  <a:srgbClr val="333333">
                    <a:alpha val="100000"/>
                  </a:srgbClr>
                </a:solidFill>
                <a:latin typeface="Arial" panose="020B0604020202020204"/>
                <a:ea typeface="微软雅黑" panose="020B0503020204020204" charset="-122"/>
                <a:cs typeface="+mn-cs"/>
              </a:rPr>
              <a:t>某个景点出发</a:t>
            </a:r>
            <a:r>
              <a:rPr sz="1800" dirty="0" err="1">
                <a:solidFill>
                  <a:srgbClr val="333333">
                    <a:alpha val="100000"/>
                  </a:srgbClr>
                </a:solidFill>
                <a:latin typeface="Arial" panose="020B0604020202020204"/>
                <a:ea typeface="微软雅黑" panose="020B0503020204020204" charset="-122"/>
                <a:cs typeface="+mn-cs"/>
              </a:rPr>
              <a:t>（比如楚河汉街）</a:t>
            </a:r>
            <a:r>
              <a:rPr sz="1800" b="0" dirty="0" err="1">
                <a:solidFill>
                  <a:srgbClr val="333333">
                    <a:alpha val="100000"/>
                  </a:srgbClr>
                </a:solidFill>
                <a:latin typeface="Arial" panose="020B0604020202020204"/>
                <a:ea typeface="微软雅黑" panose="020B0503020204020204" charset="-122"/>
                <a:cs typeface="+mn-cs"/>
              </a:rPr>
              <a:t>把武汉的</a:t>
            </a:r>
            <a:r>
              <a:rPr sz="1800" b="0" dirty="0">
                <a:solidFill>
                  <a:srgbClr val="333333">
                    <a:alpha val="100000"/>
                  </a:srgbClr>
                </a:solidFill>
                <a:latin typeface="Arial" panose="020B0604020202020204"/>
                <a:ea typeface="微软雅黑" panose="020B0503020204020204" charset="-122"/>
                <a:cs typeface="+mn-cs"/>
              </a:rPr>
              <a:t> </a:t>
            </a:r>
            <a:r>
              <a:rPr sz="1800" b="1" dirty="0">
                <a:solidFill>
                  <a:srgbClr val="333333">
                    <a:alpha val="100000"/>
                  </a:srgbClr>
                </a:solidFill>
                <a:latin typeface="Arial" panose="020B0604020202020204"/>
                <a:ea typeface="微软雅黑" panose="020B0503020204020204" charset="-122"/>
                <a:cs typeface="+mn-cs"/>
              </a:rPr>
              <a:t>10 </a:t>
            </a:r>
            <a:r>
              <a:rPr sz="1800" b="1" dirty="0" err="1">
                <a:solidFill>
                  <a:srgbClr val="333333">
                    <a:alpha val="100000"/>
                  </a:srgbClr>
                </a:solidFill>
                <a:latin typeface="Arial" panose="020B0604020202020204"/>
                <a:ea typeface="微软雅黑" panose="020B0503020204020204" charset="-122"/>
                <a:cs typeface="+mn-cs"/>
              </a:rPr>
              <a:t>个</a:t>
            </a:r>
            <a:r>
              <a:rPr sz="1800" b="0" dirty="0" err="1">
                <a:solidFill>
                  <a:srgbClr val="333333">
                    <a:alpha val="100000"/>
                  </a:srgbClr>
                </a:solidFill>
                <a:latin typeface="Arial" panose="020B0604020202020204"/>
                <a:ea typeface="微软雅黑" panose="020B0503020204020204" charset="-122"/>
                <a:cs typeface="+mn-cs"/>
              </a:rPr>
              <a:t>景点</a:t>
            </a:r>
            <a:r>
              <a:rPr lang="zh-CN" sz="1800" b="0" dirty="0">
                <a:solidFill>
                  <a:srgbClr val="333333">
                    <a:alpha val="100000"/>
                  </a:srgbClr>
                </a:solidFill>
                <a:latin typeface="Arial" panose="020B0604020202020204"/>
                <a:ea typeface="微软雅黑" panose="020B0503020204020204" charset="-122"/>
                <a:cs typeface="+mn-cs"/>
              </a:rPr>
              <a:t>（</a:t>
            </a:r>
            <a:r>
              <a:rPr lang="zh-CN" sz="1800" b="0" i="1" dirty="0">
                <a:solidFill>
                  <a:srgbClr val="333333">
                    <a:alpha val="100000"/>
                  </a:srgbClr>
                </a:solidFill>
                <a:latin typeface="Arial" panose="020B0604020202020204"/>
                <a:ea typeface="微软雅黑" panose="020B0503020204020204" charset="-122"/>
                <a:cs typeface="+mn-cs"/>
              </a:rPr>
              <a:t>武汉植物园, 东湖绿道, 欢乐谷, 湖北省博物馆, 武汉大学, 楚河汉街, 黄鹤楼, 武汉长江大桥, 汉口江滩, 归元寺</a:t>
            </a:r>
            <a:r>
              <a:rPr lang="zh-CN" sz="1800" b="0" dirty="0">
                <a:solidFill>
                  <a:srgbClr val="333333">
                    <a:alpha val="100000"/>
                  </a:srgbClr>
                </a:solidFill>
                <a:latin typeface="Arial" panose="020B0604020202020204"/>
                <a:ea typeface="微软雅黑" panose="020B0503020204020204" charset="-122"/>
                <a:cs typeface="+mn-cs"/>
              </a:rPr>
              <a:t>）</a:t>
            </a:r>
            <a:r>
              <a:rPr lang="zh-CN" altLang="en-US" sz="1800" b="0" dirty="0">
                <a:solidFill>
                  <a:srgbClr val="333333">
                    <a:alpha val="100000"/>
                  </a:srgbClr>
                </a:solidFill>
                <a:latin typeface="Arial" panose="020B0604020202020204"/>
                <a:ea typeface="微软雅黑" panose="020B0503020204020204" charset="-122"/>
                <a:cs typeface="+mn-cs"/>
              </a:rPr>
              <a:t>都游览</a:t>
            </a:r>
            <a:r>
              <a:rPr sz="1800" b="0" dirty="0" err="1">
                <a:solidFill>
                  <a:srgbClr val="333333">
                    <a:alpha val="100000"/>
                  </a:srgbClr>
                </a:solidFill>
                <a:latin typeface="Arial" panose="020B0604020202020204"/>
                <a:ea typeface="微软雅黑" panose="020B0503020204020204" charset="-122"/>
                <a:cs typeface="+mn-cs"/>
              </a:rPr>
              <a:t>一遍</a:t>
            </a:r>
            <a:r>
              <a:rPr lang="zh-CN" altLang="en-US" sz="1800" b="0" dirty="0">
                <a:solidFill>
                  <a:srgbClr val="333333">
                    <a:alpha val="100000"/>
                  </a:srgbClr>
                </a:solidFill>
                <a:latin typeface="Arial" panose="020B0604020202020204"/>
                <a:ea typeface="微软雅黑" panose="020B0503020204020204" charset="-122"/>
                <a:cs typeface="+mn-cs"/>
              </a:rPr>
              <a:t>，</a:t>
            </a:r>
            <a:r>
              <a:rPr sz="1800" b="0" dirty="0" err="1">
                <a:solidFill>
                  <a:srgbClr val="333333">
                    <a:alpha val="100000"/>
                  </a:srgbClr>
                </a:solidFill>
                <a:latin typeface="Arial" panose="020B0604020202020204"/>
                <a:ea typeface="微软雅黑" panose="020B0503020204020204" charset="-122"/>
                <a:cs typeface="+mn-cs"/>
              </a:rPr>
              <a:t>且</a:t>
            </a:r>
            <a:r>
              <a:rPr sz="1800" b="1" dirty="0" err="1">
                <a:solidFill>
                  <a:srgbClr val="333333">
                    <a:alpha val="100000"/>
                  </a:srgbClr>
                </a:solidFill>
                <a:latin typeface="Arial" panose="020B0604020202020204"/>
                <a:ea typeface="微软雅黑" panose="020B0503020204020204" charset="-122"/>
                <a:cs typeface="+mn-cs"/>
              </a:rPr>
              <a:t>每个景点都仅</a:t>
            </a:r>
            <a:r>
              <a:rPr lang="zh-CN" altLang="en-US" sz="1800" b="1" dirty="0">
                <a:solidFill>
                  <a:srgbClr val="333333">
                    <a:alpha val="100000"/>
                  </a:srgbClr>
                </a:solidFill>
                <a:latin typeface="Arial" panose="020B0604020202020204"/>
                <a:ea typeface="微软雅黑" panose="020B0503020204020204" charset="-122"/>
                <a:cs typeface="+mn-cs"/>
              </a:rPr>
              <a:t>去</a:t>
            </a:r>
            <a:r>
              <a:rPr sz="1800" b="1" dirty="0" err="1">
                <a:solidFill>
                  <a:srgbClr val="333333">
                    <a:alpha val="100000"/>
                  </a:srgbClr>
                </a:solidFill>
                <a:latin typeface="Arial" panose="020B0604020202020204"/>
                <a:ea typeface="微软雅黑" panose="020B0503020204020204" charset="-122"/>
                <a:cs typeface="+mn-cs"/>
              </a:rPr>
              <a:t>一次</a:t>
            </a:r>
            <a:r>
              <a:rPr sz="1800" b="0" dirty="0" err="1">
                <a:solidFill>
                  <a:srgbClr val="333333">
                    <a:alpha val="100000"/>
                  </a:srgbClr>
                </a:solidFill>
                <a:latin typeface="Arial" panose="020B0604020202020204"/>
                <a:ea typeface="微软雅黑" panose="020B0503020204020204" charset="-122"/>
                <a:cs typeface="+mn-cs"/>
              </a:rPr>
              <a:t>，最后再</a:t>
            </a:r>
            <a:r>
              <a:rPr sz="1800" b="1" dirty="0" err="1">
                <a:solidFill>
                  <a:srgbClr val="333333">
                    <a:alpha val="100000"/>
                  </a:srgbClr>
                </a:solidFill>
                <a:latin typeface="Arial" panose="020B0604020202020204"/>
                <a:ea typeface="微软雅黑" panose="020B0503020204020204" charset="-122"/>
                <a:cs typeface="+mn-cs"/>
              </a:rPr>
              <a:t>回到起点</a:t>
            </a:r>
            <a:r>
              <a:rPr sz="1800" b="0" dirty="0" err="1">
                <a:solidFill>
                  <a:srgbClr val="333333">
                    <a:alpha val="100000"/>
                  </a:srgbClr>
                </a:solidFill>
                <a:latin typeface="Arial" panose="020B0604020202020204"/>
                <a:ea typeface="微软雅黑" panose="020B0503020204020204" charset="-122"/>
                <a:cs typeface="+mn-cs"/>
              </a:rPr>
              <a:t>（比如楚河汉街</a:t>
            </a:r>
            <a:r>
              <a:rPr sz="1800" b="0" dirty="0">
                <a:solidFill>
                  <a:srgbClr val="333333">
                    <a:alpha val="100000"/>
                  </a:srgbClr>
                </a:solidFill>
                <a:latin typeface="Arial" panose="020B0604020202020204"/>
                <a:ea typeface="微软雅黑" panose="020B0503020204020204" charset="-122"/>
                <a:cs typeface="+mn-cs"/>
              </a:rPr>
              <a:t>）。</a:t>
            </a:r>
          </a:p>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endParaRPr sz="1800" dirty="0">
              <a:solidFill>
                <a:srgbClr val="333333">
                  <a:alpha val="100000"/>
                </a:srgbClr>
              </a:solidFill>
              <a:latin typeface="Arial" panose="020B0604020202020204"/>
              <a:ea typeface="微软雅黑" panose="020B0503020204020204" charset="-122"/>
              <a:cs typeface="+mn-cs"/>
            </a:endParaRPr>
          </a:p>
          <a:p>
            <a:pPr marL="0" lvl="0" algn="l" defTabSz="914400">
              <a:lnSpc>
                <a:spcPct val="150000"/>
              </a:lnSpc>
              <a:defRPr sz="1800">
                <a:solidFill>
                  <a:schemeClr val="tx1">
                    <a:alpha val="100000"/>
                  </a:schemeClr>
                </a:solidFill>
                <a:latin typeface="Arial" panose="020B0604020202020204"/>
                <a:ea typeface="微软雅黑" panose="020B0503020204020204" charset="-122"/>
                <a:cs typeface="+mn-cs"/>
              </a:defRPr>
            </a:pPr>
            <a:r>
              <a:rPr sz="1800" dirty="0" err="1">
                <a:solidFill>
                  <a:srgbClr val="333333">
                    <a:alpha val="100000"/>
                  </a:srgbClr>
                </a:solidFill>
                <a:latin typeface="Arial" panose="020B0604020202020204"/>
                <a:ea typeface="微软雅黑" panose="020B0503020204020204" charset="-122"/>
                <a:cs typeface="+mn-cs"/>
              </a:rPr>
              <a:t>小明的时间有限，他</a:t>
            </a:r>
            <a:r>
              <a:rPr sz="1800" b="1" dirty="0" err="1">
                <a:solidFill>
                  <a:srgbClr val="333333">
                    <a:alpha val="100000"/>
                  </a:srgbClr>
                </a:solidFill>
                <a:latin typeface="Arial" panose="020B0604020202020204"/>
                <a:ea typeface="微软雅黑" panose="020B0503020204020204" charset="-122"/>
                <a:cs typeface="+mn-cs"/>
              </a:rPr>
              <a:t>希望能以最短的路线访问所有景点</a:t>
            </a:r>
            <a:r>
              <a:rPr sz="1800" dirty="0" err="1">
                <a:solidFill>
                  <a:srgbClr val="333333">
                    <a:alpha val="100000"/>
                  </a:srgbClr>
                </a:solidFill>
                <a:latin typeface="Arial" panose="020B0604020202020204"/>
                <a:ea typeface="微软雅黑" panose="020B0503020204020204" charset="-122"/>
                <a:cs typeface="+mn-cs"/>
              </a:rPr>
              <a:t>，请帮帮他找到这样的路线</a:t>
            </a:r>
            <a:r>
              <a:rPr sz="1800" dirty="0">
                <a:solidFill>
                  <a:srgbClr val="333333">
                    <a:alpha val="100000"/>
                  </a:srgbClr>
                </a:solidFill>
                <a:latin typeface="Arial" panose="020B0604020202020204"/>
                <a:ea typeface="微软雅黑" panose="020B0503020204020204" charset="-122"/>
                <a:cs typeface="+mn-cs"/>
              </a:rPr>
              <a:t>。</a:t>
            </a:r>
            <a:endParaRPr sz="1800" dirty="0">
              <a:solidFill>
                <a:schemeClr val="tx1">
                  <a:alpha val="100000"/>
                </a:schemeClr>
              </a:solidFill>
              <a:latin typeface="Arial" panose="020B0604020202020204"/>
              <a:ea typeface="微软雅黑" panose="020B0503020204020204" charset="-122"/>
              <a:cs typeface="+mn-cs"/>
            </a:endParaRPr>
          </a:p>
        </p:txBody>
      </p:sp>
      <p:sp>
        <p:nvSpPr>
          <p:cNvPr id="318" name="文本框 317"/>
          <p:cNvSpPr txBox="1"/>
          <p:nvPr/>
        </p:nvSpPr>
        <p:spPr>
          <a:xfrm>
            <a:off x="844216" y="1679074"/>
            <a:ext cx="2057400" cy="368300"/>
          </a:xfrm>
          <a:prstGeom prst="rect">
            <a:avLst/>
          </a:prstGeom>
          <a:ln w="12700">
            <a:prstDash val="solid"/>
            <a:miter lim="800000"/>
          </a:ln>
        </p:spPr>
        <p:txBody>
          <a:bodyPr>
            <a:spAutoFit/>
          </a:bodyPr>
          <a:lstStyle/>
          <a:p>
            <a:pPr marL="285750" indent="-285750">
              <a:buFont typeface="Arial" panose="020B0604020202020204" pitchFamily="34" charset="0"/>
              <a:buChar char="•"/>
            </a:pPr>
            <a:r>
              <a:rPr sz="1800" b="1" dirty="0" err="1">
                <a:solidFill>
                  <a:srgbClr val="333333">
                    <a:alpha val="100000"/>
                  </a:srgbClr>
                </a:solidFill>
                <a:latin typeface="Arial" panose="020B0604020202020204"/>
                <a:ea typeface="微软雅黑" panose="020B0503020204020204" charset="-122"/>
                <a:cs typeface="+mn-cs"/>
              </a:rPr>
              <a:t>TSP问题</a:t>
            </a:r>
            <a:r>
              <a:rPr lang="zh-CN" sz="1800" b="1" dirty="0">
                <a:solidFill>
                  <a:srgbClr val="333333">
                    <a:alpha val="100000"/>
                  </a:srgbClr>
                </a:solidFill>
                <a:latin typeface="Arial" panose="020B0604020202020204"/>
                <a:ea typeface="微软雅黑" panose="020B0503020204020204" charset="-122"/>
                <a:cs typeface="+mn-cs"/>
              </a:rPr>
              <a:t>场景：</a:t>
            </a:r>
          </a:p>
        </p:txBody>
      </p:sp>
      <p:sp>
        <p:nvSpPr>
          <p:cNvPr id="319" name="文本框 318"/>
          <p:cNvSpPr txBox="1"/>
          <p:nvPr/>
        </p:nvSpPr>
        <p:spPr>
          <a:xfrm>
            <a:off x="844216" y="5313315"/>
            <a:ext cx="2057400" cy="368300"/>
          </a:xfrm>
          <a:prstGeom prst="rect">
            <a:avLst/>
          </a:prstGeom>
          <a:ln w="12700">
            <a:prstDash val="solid"/>
            <a:miter lim="800000"/>
          </a:ln>
        </p:spPr>
        <p:txBody>
          <a:bodyPr>
            <a:spAutoFit/>
          </a:bodyPr>
          <a:lstStyle/>
          <a:p>
            <a:pPr marL="285750" indent="-285750">
              <a:buFont typeface="Arial" panose="020B0604020202020204" pitchFamily="34" charset="0"/>
              <a:buChar char="•"/>
            </a:pPr>
            <a:r>
              <a:rPr sz="1800" b="1" dirty="0" err="1">
                <a:solidFill>
                  <a:srgbClr val="333333">
                    <a:alpha val="100000"/>
                  </a:srgbClr>
                </a:solidFill>
                <a:latin typeface="Arial" panose="020B0604020202020204"/>
                <a:ea typeface="微软雅黑" panose="020B0503020204020204" charset="-122"/>
                <a:cs typeface="+mn-cs"/>
              </a:rPr>
              <a:t>问题规模</a:t>
            </a:r>
            <a:r>
              <a:rPr sz="1800" dirty="0">
                <a:solidFill>
                  <a:srgbClr val="333333">
                    <a:alpha val="100000"/>
                  </a:srgbClr>
                </a:solidFill>
                <a:latin typeface="Arial" panose="020B0604020202020204"/>
                <a:ea typeface="微软雅黑" panose="020B0503020204020204" charset="-122"/>
                <a:cs typeface="+mn-cs"/>
              </a:rPr>
              <a:t>：</a:t>
            </a:r>
          </a:p>
        </p:txBody>
      </p:sp>
      <p:sp>
        <p:nvSpPr>
          <p:cNvPr id="320" name="文本框 319"/>
          <p:cNvSpPr txBox="1"/>
          <p:nvPr/>
        </p:nvSpPr>
        <p:spPr>
          <a:xfrm>
            <a:off x="1252101" y="5917163"/>
            <a:ext cx="9290050" cy="368299"/>
          </a:xfrm>
          <a:prstGeom prst="rect">
            <a:avLst/>
          </a:prstGeom>
          <a:ln w="12700">
            <a:prstDash val="solid"/>
            <a:miter lim="800000"/>
          </a:ln>
        </p:spPr>
        <p:txBody>
          <a:bodyPr>
            <a:spAutoFit/>
          </a:bodyPr>
          <a:lstStyle/>
          <a:p>
            <a:r>
              <a:rPr sz="1800" dirty="0" err="1">
                <a:solidFill>
                  <a:srgbClr val="333333">
                    <a:alpha val="100000"/>
                  </a:srgbClr>
                </a:solidFill>
                <a:latin typeface="Arial" panose="020B0604020202020204"/>
                <a:ea typeface="微软雅黑" panose="020B0503020204020204" charset="-122"/>
                <a:cs typeface="+mn-cs"/>
              </a:rPr>
              <a:t>从非完全图到完全图，固定顶点数为</a:t>
            </a:r>
            <a:r>
              <a:rPr sz="1800" dirty="0">
                <a:solidFill>
                  <a:srgbClr val="333333">
                    <a:alpha val="100000"/>
                  </a:srgbClr>
                </a:solidFill>
                <a:latin typeface="Arial" panose="020B0604020202020204"/>
                <a:ea typeface="微软雅黑" panose="020B0503020204020204" charset="-122"/>
                <a:cs typeface="+mn-cs"/>
              </a:rPr>
              <a:t> 10，边</a:t>
            </a:r>
            <a:r>
              <a:rPr sz="1800" b="1" dirty="0">
                <a:solidFill>
                  <a:srgbClr val="333333">
                    <a:alpha val="100000"/>
                  </a:srgbClr>
                </a:solidFill>
                <a:latin typeface="Arial" panose="020B0604020202020204"/>
                <a:ea typeface="微软雅黑" panose="020B0503020204020204" charset="-122"/>
                <a:cs typeface="+mn-cs"/>
              </a:rPr>
              <a:t>从稀疏到稠密。</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图片 322"/>
          <p:cNvPicPr/>
          <p:nvPr/>
        </p:nvPicPr>
        <p:blipFill>
          <a:blip r:embed="rId2"/>
          <a:srcRect l="12018" t="11550" r="9386" b="9942"/>
          <a:stretch>
            <a:fillRect/>
          </a:stretch>
        </p:blipFill>
        <p:spPr>
          <a:xfrm>
            <a:off x="120316" y="2201299"/>
            <a:ext cx="4117254" cy="2455403"/>
          </a:xfrm>
          <a:prstGeom prst="rect">
            <a:avLst/>
          </a:prstGeom>
        </p:spPr>
      </p:pic>
      <p:pic>
        <p:nvPicPr>
          <p:cNvPr id="327" name="图片 326"/>
          <p:cNvPicPr/>
          <p:nvPr/>
        </p:nvPicPr>
        <p:blipFill>
          <a:blip r:embed="rId3"/>
          <a:srcRect l="12018" t="11404" r="9386" b="10234"/>
          <a:stretch>
            <a:fillRect/>
          </a:stretch>
        </p:blipFill>
        <p:spPr>
          <a:xfrm>
            <a:off x="675325" y="1841885"/>
            <a:ext cx="5303921" cy="3172929"/>
          </a:xfrm>
          <a:prstGeom prst="rect">
            <a:avLst/>
          </a:prstGeom>
        </p:spPr>
      </p:pic>
      <p:pic>
        <p:nvPicPr>
          <p:cNvPr id="322" name="图片 321"/>
          <p:cNvPicPr/>
          <p:nvPr/>
        </p:nvPicPr>
        <p:blipFill>
          <a:blip r:embed="rId4"/>
          <a:srcRect l="12193" t="11404" r="9561" b="10234"/>
          <a:stretch>
            <a:fillRect/>
          </a:stretch>
        </p:blipFill>
        <p:spPr>
          <a:xfrm>
            <a:off x="7954430" y="2201299"/>
            <a:ext cx="4043509" cy="2455403"/>
          </a:xfrm>
          <a:prstGeom prst="rect">
            <a:avLst/>
          </a:prstGeom>
        </p:spPr>
      </p:pic>
      <p:pic>
        <p:nvPicPr>
          <p:cNvPr id="328" name="图片 327"/>
          <p:cNvPicPr/>
          <p:nvPr/>
        </p:nvPicPr>
        <p:blipFill>
          <a:blip r:embed="rId5"/>
          <a:srcRect l="12281" t="11403" r="9386" b="9942"/>
          <a:stretch>
            <a:fillRect/>
          </a:stretch>
        </p:blipFill>
        <p:spPr>
          <a:xfrm>
            <a:off x="6212754" y="1842536"/>
            <a:ext cx="5187167" cy="3172277"/>
          </a:xfrm>
          <a:prstGeom prst="rect">
            <a:avLst/>
          </a:prstGeom>
        </p:spPr>
      </p:pic>
      <p:pic>
        <p:nvPicPr>
          <p:cNvPr id="329" name="图片 328"/>
          <p:cNvPicPr/>
          <p:nvPr/>
        </p:nvPicPr>
        <p:blipFill>
          <a:blip r:embed="rId6"/>
          <a:srcRect l="11769" t="11167" r="9215" b="9865"/>
          <a:stretch>
            <a:fillRect/>
          </a:stretch>
        </p:blipFill>
        <p:spPr>
          <a:xfrm>
            <a:off x="2528412" y="1303306"/>
            <a:ext cx="7135645" cy="4253897"/>
          </a:xfrm>
          <a:prstGeom prst="rect">
            <a:avLst/>
          </a:prstGeom>
        </p:spPr>
      </p:pic>
      <p:pic>
        <p:nvPicPr>
          <p:cNvPr id="325" name="图片 4"/>
          <p:cNvPicPr>
            <a:picLocks noChangeAspect="1"/>
          </p:cNvPicPr>
          <p:nvPr/>
        </p:nvPicPr>
        <p:blipFill>
          <a:blip r:embed="rId7">
            <a:alphaModFix/>
          </a:blip>
          <a:srcRect/>
          <a:stretch>
            <a:fillRect/>
          </a:stretch>
        </p:blipFill>
        <p:spPr>
          <a:xfrm>
            <a:off x="9101070" y="163290"/>
            <a:ext cx="2882162" cy="739490"/>
          </a:xfrm>
          <a:prstGeom prst="rect">
            <a:avLst/>
          </a:prstGeom>
        </p:spPr>
      </p:pic>
      <p:sp>
        <p:nvSpPr>
          <p:cNvPr id="330" name="文本框 14"/>
          <p:cNvSpPr txBox="1"/>
          <p:nvPr/>
        </p:nvSpPr>
        <p:spPr>
          <a:xfrm>
            <a:off x="-189759" y="45960"/>
            <a:ext cx="1549400" cy="914400"/>
          </a:xfrm>
          <a:prstGeom prst="rect">
            <a:avLst/>
          </a:prstGeom>
          <a:noFill/>
        </p:spPr>
        <p:txBody>
          <a:bodyPr wrap="square">
            <a:spAutoFit/>
          </a:bodyPr>
          <a:lstStyle/>
          <a:p>
            <a:pPr algn="ctr"/>
            <a:r>
              <a:rPr lang="en-US" sz="5400" dirty="0">
                <a:gradFill>
                  <a:gsLst>
                    <a:gs pos="0">
                      <a:srgbClr val="2E3AFF">
                        <a:alpha val="100000"/>
                      </a:srgbClr>
                    </a:gs>
                    <a:gs pos="100000">
                      <a:srgbClr val="008CFB">
                        <a:alpha val="100000"/>
                      </a:srgbClr>
                    </a:gs>
                  </a:gsLst>
                  <a:lin ang="2700000" scaled="1"/>
                </a:gradFill>
                <a:latin typeface="思源宋体 CN Heavy"/>
                <a:ea typeface="思源宋体 CN Heavy"/>
                <a:cs typeface="+mn-cs"/>
              </a:rPr>
              <a:t>02</a:t>
            </a:r>
          </a:p>
        </p:txBody>
      </p:sp>
      <p:sp>
        <p:nvSpPr>
          <p:cNvPr id="331" name="文本框 8"/>
          <p:cNvSpPr txBox="1"/>
          <p:nvPr/>
        </p:nvSpPr>
        <p:spPr>
          <a:xfrm>
            <a:off x="922724" y="140277"/>
            <a:ext cx="2317750" cy="647700"/>
          </a:xfrm>
          <a:prstGeom prst="rect">
            <a:avLst/>
          </a:prstGeom>
          <a:noFill/>
        </p:spPr>
        <p:txBody>
          <a:bodyPr wrap="square" rtlCol="0">
            <a:spAutoFit/>
          </a:bodyPr>
          <a:lstStyle/>
          <a:p>
            <a:pPr algn="ctr"/>
            <a:r>
              <a:rPr lang="zh-CN" sz="3600">
                <a:gradFill>
                  <a:gsLst>
                    <a:gs pos="0">
                      <a:srgbClr val="2E3AFF">
                        <a:alpha val="100000"/>
                      </a:srgbClr>
                    </a:gs>
                    <a:gs pos="100000">
                      <a:srgbClr val="008CFB">
                        <a:alpha val="100000"/>
                      </a:srgbClr>
                    </a:gs>
                  </a:gsLst>
                  <a:lin ang="2700000" scaled="1"/>
                </a:gradFill>
                <a:latin typeface="思源宋体 CN Heavy"/>
                <a:ea typeface="思源宋体 CN Heavy"/>
                <a:cs typeface="+mn-cs"/>
              </a:rPr>
              <a:t>问题场景</a:t>
            </a:r>
          </a:p>
        </p:txBody>
      </p:sp>
      <p:sp>
        <p:nvSpPr>
          <p:cNvPr id="332" name="文本框 92"/>
          <p:cNvSpPr txBox="1"/>
          <p:nvPr/>
        </p:nvSpPr>
        <p:spPr>
          <a:xfrm>
            <a:off x="-189759" y="787977"/>
            <a:ext cx="4730750" cy="546100"/>
          </a:xfrm>
          <a:prstGeom prst="rect">
            <a:avLst/>
          </a:prstGeom>
          <a:noFill/>
        </p:spPr>
        <p:txBody>
          <a:bodyPr wrap="square">
            <a:spAutoFit/>
          </a:bodyPr>
          <a:lstStyle/>
          <a:p>
            <a:pPr indent="457200" algn="l">
              <a:lnSpc>
                <a:spcPct val="150000"/>
              </a:lnSpc>
            </a:pPr>
            <a:r>
              <a:rPr lang="zh-CN" sz="2000" b="1">
                <a:latin typeface="微软雅黑" panose="020B0503020204020204" charset="-122"/>
                <a:ea typeface="微软雅黑" panose="020B0503020204020204" charset="-122"/>
                <a:cs typeface="+mn-cs"/>
              </a:rPr>
              <a:t>问题可视化展示</a:t>
            </a:r>
          </a:p>
        </p:txBody>
      </p:sp>
      <p:sp>
        <p:nvSpPr>
          <p:cNvPr id="333" name="文本框 92"/>
          <p:cNvSpPr txBox="1"/>
          <p:nvPr/>
        </p:nvSpPr>
        <p:spPr>
          <a:xfrm>
            <a:off x="4847108" y="5800872"/>
            <a:ext cx="2264276" cy="546100"/>
          </a:xfrm>
          <a:prstGeom prst="rect">
            <a:avLst/>
          </a:prstGeom>
          <a:noFill/>
        </p:spPr>
        <p:txBody>
          <a:bodyPr wrap="square">
            <a:spAutoFit/>
          </a:bodyPr>
          <a:lstStyle/>
          <a:p>
            <a:pPr indent="457200" algn="l">
              <a:lnSpc>
                <a:spcPct val="150000"/>
              </a:lnSpc>
            </a:pPr>
            <a:r>
              <a:rPr lang="en-US" sz="2000" b="1" dirty="0">
                <a:latin typeface="微软雅黑" panose="020B0503020204020204" charset="-122"/>
                <a:ea typeface="微软雅黑" panose="020B0503020204020204" charset="-122"/>
                <a:cs typeface="+mn-cs"/>
              </a:rPr>
              <a:t>0%</a:t>
            </a:r>
            <a:r>
              <a:rPr lang="zh-CN" sz="2000" b="1">
                <a:latin typeface="微软雅黑" panose="020B0503020204020204" charset="-122"/>
                <a:ea typeface="微软雅黑" panose="020B0503020204020204" charset="-122"/>
                <a:cs typeface="+mn-cs"/>
              </a:rPr>
              <a:t>稠密度</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216AA9"/>
      </a:accent1>
      <a:accent2>
        <a:srgbClr val="19507F"/>
      </a:accent2>
      <a:accent3>
        <a:srgbClr val="216AA9"/>
      </a:accent3>
      <a:accent4>
        <a:srgbClr val="64A7E1"/>
      </a:accent4>
      <a:accent5>
        <a:srgbClr val="ADB5BF"/>
      </a:accent5>
      <a:accent6>
        <a:srgbClr val="586371"/>
      </a:accent6>
      <a:hlink>
        <a:srgbClr val="216AA9"/>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1303</Words>
  <Application>Microsoft Office PowerPoint</Application>
  <PresentationFormat>宽屏</PresentationFormat>
  <Paragraphs>200</Paragraphs>
  <Slides>25</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-apple-system</vt:lpstr>
      <vt:lpstr>等线</vt:lpstr>
      <vt:lpstr>仿宋</vt:lpstr>
      <vt:lpstr>黑体</vt:lpstr>
      <vt:lpstr>思源宋体 CN Heavy</vt:lpstr>
      <vt:lpstr>微软雅黑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Hs Kmoon_</cp:lastModifiedBy>
  <cp:revision>16</cp:revision>
  <dcterms:created xsi:type="dcterms:W3CDTF">2024-11-23T09:18:31Z</dcterms:created>
  <dcterms:modified xsi:type="dcterms:W3CDTF">2024-11-24T09:26:58Z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4CA029595EDB49CDA6AD7E0E56345E83_12</vt:lpwstr>
  </property>
  <property fmtid="{D5CDD505-2E9C-101B-9397-08002B2CF9AE}" pid="3" name="KSOProductBuildVer">
    <vt:lpwstr>2052-12.1.0.18912</vt:lpwstr>
  </property>
</Properties>
</file>